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722" r:id="rId1"/>
  </p:sldMasterIdLst>
  <p:notesMasterIdLst>
    <p:notesMasterId r:id="rId14"/>
  </p:notesMasterIdLst>
  <p:handoutMasterIdLst>
    <p:handoutMasterId r:id="rId15"/>
  </p:handoutMasterIdLst>
  <p:sldIdLst>
    <p:sldId id="264" r:id="rId2"/>
    <p:sldId id="276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2" r:id="rId11"/>
    <p:sldId id="273" r:id="rId12"/>
    <p:sldId id="274" r:id="rId13"/>
  </p:sldIdLst>
  <p:sldSz cx="9144000" cy="6858000" type="screen4x3"/>
  <p:notesSz cx="6858000" cy="9144000"/>
  <p:defaultTextStyle>
    <a:lvl1pPr marL="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FF"/>
    <a:srgbClr val="D7133D"/>
    <a:srgbClr val="D60093"/>
    <a:srgbClr val="D40E59"/>
    <a:srgbClr val="D6A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94674" autoAdjust="0"/>
  </p:normalViewPr>
  <p:slideViewPr>
    <p:cSldViewPr>
      <p:cViewPr varScale="1">
        <p:scale>
          <a:sx n="72" d="100"/>
          <a:sy n="72" d="100"/>
        </p:scale>
        <p:origin x="-11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dLbls>
            <c:dLbl>
              <c:idx val="0"/>
              <c:layout>
                <c:manualLayout>
                  <c:x val="2.6711182499842799E-2"/>
                  <c:y val="-4.0160642570281112E-3"/>
                </c:manualLayout>
              </c:layout>
              <c:showVal val="1"/>
            </c:dLbl>
            <c:dLbl>
              <c:idx val="1"/>
              <c:layout>
                <c:manualLayout>
                  <c:x val="1.335559124992141E-2"/>
                  <c:y val="-2.0080321285140595E-3"/>
                </c:manualLayout>
              </c:layout>
              <c:showVal val="1"/>
            </c:dLbl>
            <c:dLbl>
              <c:idx val="2"/>
              <c:layout>
                <c:manualLayout>
                  <c:x val="2.9382300749827086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2.6711182499842799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2.136894599987425E-2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2.6711182499842799E-2"/>
                  <c:y val="-6.0240963855421811E-3"/>
                </c:manualLayout>
              </c:layout>
              <c:showVal val="1"/>
            </c:dLbl>
            <c:dLbl>
              <c:idx val="6"/>
              <c:layout>
                <c:manualLayout>
                  <c:x val="3.7395655499779953E-2"/>
                  <c:y val="-4.0160642570281112E-3"/>
                </c:manualLayout>
              </c:layout>
              <c:showVal val="1"/>
            </c:dLbl>
            <c:showVal val="1"/>
          </c:dLbls>
          <c:cat>
            <c:strRef>
              <c:f>Foglio1!$A$2:$A$8</c:f>
              <c:strCache>
                <c:ptCount val="7"/>
                <c:pt idx="0">
                  <c:v>AV1</c:v>
                </c:pt>
                <c:pt idx="1">
                  <c:v>AV2</c:v>
                </c:pt>
                <c:pt idx="2">
                  <c:v>AV3</c:v>
                </c:pt>
                <c:pt idx="3">
                  <c:v>AV4</c:v>
                </c:pt>
                <c:pt idx="4">
                  <c:v>AV5</c:v>
                </c:pt>
                <c:pt idx="5">
                  <c:v>INRCA</c:v>
                </c:pt>
                <c:pt idx="6">
                  <c:v>ATS</c:v>
                </c:pt>
              </c:strCache>
            </c:strRef>
          </c:cat>
          <c:val>
            <c:numRef>
              <c:f>Foglio1!$B$2:$B$8</c:f>
              <c:numCache>
                <c:formatCode>General</c:formatCode>
                <c:ptCount val="7"/>
                <c:pt idx="0">
                  <c:v>23</c:v>
                </c:pt>
                <c:pt idx="1">
                  <c:v>38</c:v>
                </c:pt>
                <c:pt idx="2">
                  <c:v>6</c:v>
                </c:pt>
                <c:pt idx="3">
                  <c:v>2</c:v>
                </c:pt>
                <c:pt idx="4">
                  <c:v>9</c:v>
                </c:pt>
                <c:pt idx="5">
                  <c:v>2</c:v>
                </c:pt>
                <c:pt idx="6">
                  <c:v>14</c:v>
                </c:pt>
              </c:numCache>
            </c:numRef>
          </c:val>
        </c:ser>
        <c:dLbls>
          <c:showVal val="1"/>
        </c:dLbls>
        <c:shape val="box"/>
        <c:axId val="49105152"/>
        <c:axId val="49856512"/>
        <c:axId val="0"/>
      </c:bar3DChart>
      <c:catAx>
        <c:axId val="49105152"/>
        <c:scaling>
          <c:orientation val="minMax"/>
        </c:scaling>
        <c:axPos val="l"/>
        <c:majorTickMark val="none"/>
        <c:tickLblPos val="nextTo"/>
        <c:crossAx val="49856512"/>
        <c:crosses val="autoZero"/>
        <c:auto val="1"/>
        <c:lblAlgn val="ctr"/>
        <c:lblOffset val="100"/>
      </c:catAx>
      <c:valAx>
        <c:axId val="49856512"/>
        <c:scaling>
          <c:orientation val="minMax"/>
        </c:scaling>
        <c:delete val="1"/>
        <c:axPos val="b"/>
        <c:numFmt formatCode="General" sourceLinked="1"/>
        <c:tickLblPos val="none"/>
        <c:crossAx val="491051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21"/>
  <c:chart>
    <c:autoTitleDeleted val="1"/>
    <c:plotArea>
      <c:layout>
        <c:manualLayout>
          <c:layoutTarget val="inner"/>
          <c:xMode val="edge"/>
          <c:yMode val="edge"/>
          <c:x val="0.29903018372703433"/>
          <c:y val="2.7777777777777821E-2"/>
          <c:w val="0.68152537182852169"/>
          <c:h val="0.89814814814814814"/>
        </c:manualLayout>
      </c:layout>
      <c:barChart>
        <c:barDir val="bar"/>
        <c:grouping val="clustered"/>
        <c:ser>
          <c:idx val="0"/>
          <c:order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layout>
                <c:manualLayout>
                  <c:x val="2.7347067446912236E-3"/>
                  <c:y val="-8.203222897714208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Foglio3!$A$2:$A$11</c:f>
              <c:strCache>
                <c:ptCount val="10"/>
                <c:pt idx="0">
                  <c:v>AV1</c:v>
                </c:pt>
                <c:pt idx="1">
                  <c:v>AV2</c:v>
                </c:pt>
                <c:pt idx="2">
                  <c:v>AV3</c:v>
                </c:pt>
                <c:pt idx="3">
                  <c:v>AV4</c:v>
                </c:pt>
                <c:pt idx="4">
                  <c:v>AV5</c:v>
                </c:pt>
                <c:pt idx="5">
                  <c:v>ATS 1</c:v>
                </c:pt>
                <c:pt idx="6">
                  <c:v>ATS 15</c:v>
                </c:pt>
                <c:pt idx="7">
                  <c:v>ATS 16</c:v>
                </c:pt>
                <c:pt idx="8">
                  <c:v>ATS 21</c:v>
                </c:pt>
                <c:pt idx="9">
                  <c:v>COMUNE DI ANCONA</c:v>
                </c:pt>
              </c:strCache>
            </c:strRef>
          </c:cat>
          <c:val>
            <c:numRef>
              <c:f>Foglio3!$B$2:$B$11</c:f>
              <c:numCache>
                <c:formatCode>General</c:formatCode>
                <c:ptCount val="10"/>
                <c:pt idx="0">
                  <c:v>18</c:v>
                </c:pt>
                <c:pt idx="1">
                  <c:v>26</c:v>
                </c:pt>
                <c:pt idx="2">
                  <c:v>5</c:v>
                </c:pt>
                <c:pt idx="3">
                  <c:v>1</c:v>
                </c:pt>
                <c:pt idx="4">
                  <c:v>7</c:v>
                </c:pt>
                <c:pt idx="5">
                  <c:v>4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dLbls>
          <c:showVal val="1"/>
        </c:dLbls>
        <c:overlap val="-25"/>
        <c:axId val="50228224"/>
        <c:axId val="50238208"/>
      </c:barChart>
      <c:catAx>
        <c:axId val="50228224"/>
        <c:scaling>
          <c:orientation val="minMax"/>
        </c:scaling>
        <c:axPos val="l"/>
        <c:majorTickMark val="none"/>
        <c:tickLblPos val="nextTo"/>
        <c:crossAx val="50238208"/>
        <c:crosses val="autoZero"/>
        <c:auto val="1"/>
        <c:lblAlgn val="ctr"/>
        <c:lblOffset val="100"/>
      </c:catAx>
      <c:valAx>
        <c:axId val="5023820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50228224"/>
        <c:crosses val="autoZero"/>
        <c:crossBetween val="between"/>
      </c:valAx>
    </c:plotArea>
    <c:plotVisOnly val="1"/>
  </c:chart>
  <c:spPr>
    <a:gradFill>
      <a:gsLst>
        <a:gs pos="0">
          <a:srgbClr val="FBEAC7"/>
        </a:gs>
        <a:gs pos="17999">
          <a:srgbClr val="FEE7F2"/>
        </a:gs>
        <a:gs pos="36000">
          <a:srgbClr val="FAC77D"/>
        </a:gs>
        <a:gs pos="61000">
          <a:srgbClr val="FBA97D"/>
        </a:gs>
        <a:gs pos="82001">
          <a:srgbClr val="FBD49C"/>
        </a:gs>
        <a:gs pos="100000">
          <a:srgbClr val="FEE7F2"/>
        </a:gs>
      </a:gsLst>
      <a:lin ang="5400000" scaled="0"/>
    </a:gra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37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Foglio1!$A$1:$A$8</c:f>
              <c:strCache>
                <c:ptCount val="8"/>
                <c:pt idx="0">
                  <c:v>Scorretta alimentazione</c:v>
                </c:pt>
                <c:pt idx="1">
                  <c:v>Inattività fisica</c:v>
                </c:pt>
                <c:pt idx="2">
                  <c:v>Abuso di alcol</c:v>
                </c:pt>
                <c:pt idx="3">
                  <c:v>Utilizzo di sostanze illegali</c:v>
                </c:pt>
                <c:pt idx="4">
                  <c:v>Tabagismo</c:v>
                </c:pt>
                <c:pt idx="5">
                  <c:v>Comportamenti a rischio e incidentalità stradale</c:v>
                </c:pt>
                <c:pt idx="6">
                  <c:v>Altro</c:v>
                </c:pt>
                <c:pt idx="7">
                  <c:v>MST e salute sessuale</c:v>
                </c:pt>
              </c:strCache>
            </c:strRef>
          </c:cat>
          <c:val>
            <c:numRef>
              <c:f>Foglio1!$B$1:$B$8</c:f>
              <c:numCache>
                <c:formatCode>General</c:formatCode>
                <c:ptCount val="8"/>
                <c:pt idx="0">
                  <c:v>28</c:v>
                </c:pt>
                <c:pt idx="1">
                  <c:v>26</c:v>
                </c:pt>
                <c:pt idx="2">
                  <c:v>26</c:v>
                </c:pt>
                <c:pt idx="3">
                  <c:v>24</c:v>
                </c:pt>
                <c:pt idx="4">
                  <c:v>23</c:v>
                </c:pt>
                <c:pt idx="5">
                  <c:v>18</c:v>
                </c:pt>
                <c:pt idx="6">
                  <c:v>17</c:v>
                </c:pt>
                <c:pt idx="7">
                  <c:v>15</c:v>
                </c:pt>
              </c:numCache>
            </c:numRef>
          </c:val>
        </c:ser>
        <c:shape val="box"/>
        <c:axId val="48730880"/>
        <c:axId val="48732416"/>
        <c:axId val="0"/>
      </c:bar3DChart>
      <c:catAx>
        <c:axId val="48730880"/>
        <c:scaling>
          <c:orientation val="minMax"/>
        </c:scaling>
        <c:axPos val="b"/>
        <c:majorTickMark val="none"/>
        <c:tickLblPos val="nextTo"/>
        <c:crossAx val="48732416"/>
        <c:crosses val="autoZero"/>
        <c:auto val="1"/>
        <c:lblAlgn val="ctr"/>
        <c:lblOffset val="100"/>
      </c:catAx>
      <c:valAx>
        <c:axId val="4873241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48730880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22D5B7-45A6-4828-A3B5-624F5A8EAE8A}" type="doc">
      <dgm:prSet loTypeId="urn:microsoft.com/office/officeart/2005/8/layout/arrow6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it-IT"/>
        </a:p>
      </dgm:t>
    </dgm:pt>
    <dgm:pt modelId="{9DDCDEE3-6B9A-410C-81CF-32034B6FABAE}">
      <dgm:prSet phldrT="[Testo]"/>
      <dgm:spPr/>
      <dgm:t>
        <a:bodyPr/>
        <a:lstStyle/>
        <a:p>
          <a:r>
            <a:rPr lang="it-IT" dirty="0" smtClean="0"/>
            <a:t>Altro</a:t>
          </a:r>
          <a:endParaRPr lang="it-IT" dirty="0"/>
        </a:p>
      </dgm:t>
    </dgm:pt>
    <dgm:pt modelId="{4F46F3B8-6B36-4BC7-B22E-2A606F7B208D}" type="parTrans" cxnId="{66580B76-CA14-4754-B38D-4BA18F514B05}">
      <dgm:prSet/>
      <dgm:spPr/>
      <dgm:t>
        <a:bodyPr/>
        <a:lstStyle/>
        <a:p>
          <a:endParaRPr lang="it-IT"/>
        </a:p>
      </dgm:t>
    </dgm:pt>
    <dgm:pt modelId="{FBD96AC8-1DD7-4C6D-A5F1-FE3D5A4A0CD2}" type="sibTrans" cxnId="{66580B76-CA14-4754-B38D-4BA18F514B05}">
      <dgm:prSet/>
      <dgm:spPr/>
      <dgm:t>
        <a:bodyPr/>
        <a:lstStyle/>
        <a:p>
          <a:endParaRPr lang="it-IT"/>
        </a:p>
      </dgm:t>
    </dgm:pt>
    <dgm:pt modelId="{063F4EDB-E11E-4D6E-A70F-7796EA966DEB}">
      <dgm:prSet phldrT="[Testo]"/>
      <dgm:spPr/>
      <dgm:t>
        <a:bodyPr/>
        <a:lstStyle/>
        <a:p>
          <a:r>
            <a:rPr lang="it-IT" dirty="0" smtClean="0"/>
            <a:t>=</a:t>
          </a:r>
          <a:endParaRPr lang="it-IT" dirty="0"/>
        </a:p>
      </dgm:t>
    </dgm:pt>
    <dgm:pt modelId="{7DF9D983-6B42-43B4-874C-7A096D674DD0}" type="parTrans" cxnId="{D59EACDD-4320-432F-BB7B-810D08BD8E31}">
      <dgm:prSet/>
      <dgm:spPr/>
      <dgm:t>
        <a:bodyPr/>
        <a:lstStyle/>
        <a:p>
          <a:endParaRPr lang="it-IT"/>
        </a:p>
      </dgm:t>
    </dgm:pt>
    <dgm:pt modelId="{ECA85994-BFB7-4FBA-9976-C4A6E8BBE2D2}" type="sibTrans" cxnId="{D59EACDD-4320-432F-BB7B-810D08BD8E31}">
      <dgm:prSet/>
      <dgm:spPr/>
      <dgm:t>
        <a:bodyPr/>
        <a:lstStyle/>
        <a:p>
          <a:endParaRPr lang="it-IT"/>
        </a:p>
      </dgm:t>
    </dgm:pt>
    <dgm:pt modelId="{859CF386-B0CB-44AC-9690-07E6C2FF5076}" type="pres">
      <dgm:prSet presAssocID="{ED22D5B7-45A6-4828-A3B5-624F5A8EAE8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6A50590-B802-4A2A-A042-F5F013D8A652}" type="pres">
      <dgm:prSet presAssocID="{ED22D5B7-45A6-4828-A3B5-624F5A8EAE8A}" presName="ribbon" presStyleLbl="node1" presStyleIdx="0" presStyleCnt="1"/>
      <dgm:spPr/>
    </dgm:pt>
    <dgm:pt modelId="{94A60515-0AD6-48F7-9960-59474E2B0AA1}" type="pres">
      <dgm:prSet presAssocID="{ED22D5B7-45A6-4828-A3B5-624F5A8EAE8A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1705752-51B0-4349-A000-B05CCFFDC0F0}" type="pres">
      <dgm:prSet presAssocID="{ED22D5B7-45A6-4828-A3B5-624F5A8EAE8A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A7017C3-06E9-4D8B-84D7-091D450AAA67}" type="presOf" srcId="{ED22D5B7-45A6-4828-A3B5-624F5A8EAE8A}" destId="{859CF386-B0CB-44AC-9690-07E6C2FF5076}" srcOrd="0" destOrd="0" presId="urn:microsoft.com/office/officeart/2005/8/layout/arrow6"/>
    <dgm:cxn modelId="{3DF578DA-4A48-4641-831F-0610CB3E384A}" type="presOf" srcId="{9DDCDEE3-6B9A-410C-81CF-32034B6FABAE}" destId="{94A60515-0AD6-48F7-9960-59474E2B0AA1}" srcOrd="0" destOrd="0" presId="urn:microsoft.com/office/officeart/2005/8/layout/arrow6"/>
    <dgm:cxn modelId="{7D5E7AEB-55EE-47EA-9076-22C2D2416545}" type="presOf" srcId="{063F4EDB-E11E-4D6E-A70F-7796EA966DEB}" destId="{31705752-51B0-4349-A000-B05CCFFDC0F0}" srcOrd="0" destOrd="0" presId="urn:microsoft.com/office/officeart/2005/8/layout/arrow6"/>
    <dgm:cxn modelId="{66580B76-CA14-4754-B38D-4BA18F514B05}" srcId="{ED22D5B7-45A6-4828-A3B5-624F5A8EAE8A}" destId="{9DDCDEE3-6B9A-410C-81CF-32034B6FABAE}" srcOrd="0" destOrd="0" parTransId="{4F46F3B8-6B36-4BC7-B22E-2A606F7B208D}" sibTransId="{FBD96AC8-1DD7-4C6D-A5F1-FE3D5A4A0CD2}"/>
    <dgm:cxn modelId="{D59EACDD-4320-432F-BB7B-810D08BD8E31}" srcId="{ED22D5B7-45A6-4828-A3B5-624F5A8EAE8A}" destId="{063F4EDB-E11E-4D6E-A70F-7796EA966DEB}" srcOrd="1" destOrd="0" parTransId="{7DF9D983-6B42-43B4-874C-7A096D674DD0}" sibTransId="{ECA85994-BFB7-4FBA-9976-C4A6E8BBE2D2}"/>
    <dgm:cxn modelId="{BB69CFE8-3141-4922-9E81-B2F2092F2833}" type="presParOf" srcId="{859CF386-B0CB-44AC-9690-07E6C2FF5076}" destId="{A6A50590-B802-4A2A-A042-F5F013D8A652}" srcOrd="0" destOrd="0" presId="urn:microsoft.com/office/officeart/2005/8/layout/arrow6"/>
    <dgm:cxn modelId="{7A0120F4-D7DC-4DE5-8BA4-63342FD88830}" type="presParOf" srcId="{859CF386-B0CB-44AC-9690-07E6C2FF5076}" destId="{94A60515-0AD6-48F7-9960-59474E2B0AA1}" srcOrd="1" destOrd="0" presId="urn:microsoft.com/office/officeart/2005/8/layout/arrow6"/>
    <dgm:cxn modelId="{E1AB8FBA-7106-48A9-A8F2-3DAA64EA75FA}" type="presParOf" srcId="{859CF386-B0CB-44AC-9690-07E6C2FF5076}" destId="{31705752-51B0-4349-A000-B05CCFFDC0F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A50590-B802-4A2A-A042-F5F013D8A652}">
      <dsp:nvSpPr>
        <dsp:cNvPr id="0" name=""/>
        <dsp:cNvSpPr/>
      </dsp:nvSpPr>
      <dsp:spPr>
        <a:xfrm>
          <a:off x="320345" y="0"/>
          <a:ext cx="2419140" cy="967656"/>
        </a:xfrm>
        <a:prstGeom prst="leftRightRibb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60515-0AD6-48F7-9960-59474E2B0AA1}">
      <dsp:nvSpPr>
        <dsp:cNvPr id="0" name=""/>
        <dsp:cNvSpPr/>
      </dsp:nvSpPr>
      <dsp:spPr>
        <a:xfrm>
          <a:off x="610642" y="169339"/>
          <a:ext cx="798316" cy="474151"/>
        </a:xfrm>
        <a:prstGeom prst="rect">
          <a:avLst/>
        </a:prstGeom>
        <a:noFill/>
        <a:ln w="400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Altro</a:t>
          </a:r>
          <a:endParaRPr lang="it-IT" sz="2200" kern="1200" dirty="0"/>
        </a:p>
      </dsp:txBody>
      <dsp:txXfrm>
        <a:off x="610642" y="169339"/>
        <a:ext cx="798316" cy="474151"/>
      </dsp:txXfrm>
    </dsp:sp>
    <dsp:sp modelId="{31705752-51B0-4349-A000-B05CCFFDC0F0}">
      <dsp:nvSpPr>
        <dsp:cNvPr id="0" name=""/>
        <dsp:cNvSpPr/>
      </dsp:nvSpPr>
      <dsp:spPr>
        <a:xfrm>
          <a:off x="1529916" y="324164"/>
          <a:ext cx="943464" cy="474151"/>
        </a:xfrm>
        <a:prstGeom prst="rect">
          <a:avLst/>
        </a:prstGeom>
        <a:noFill/>
        <a:ln w="400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=</a:t>
          </a:r>
          <a:endParaRPr lang="it-IT" sz="2200" kern="1200" dirty="0"/>
        </a:p>
      </dsp:txBody>
      <dsp:txXfrm>
        <a:off x="1529916" y="324164"/>
        <a:ext cx="943464" cy="474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it-IT" sz="1200"/>
            </a:lvl1pPr>
            <a:extLst/>
          </a:lstStyle>
          <a:p>
            <a:endParaRPr lang="it-IT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it-IT" sz="1200"/>
            </a:lvl1pPr>
            <a:extLst/>
          </a:lstStyle>
          <a:p>
            <a:fld id="{6E7D018D-748F-47BF-843A-40349A141CAC}" type="datetimeFigureOut">
              <a:rPr lang="it-IT" smtClean="0"/>
              <a:pPr/>
              <a:t>17/03/2013</a:t>
            </a:fld>
            <a:endParaRPr lang="it-IT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it-IT" sz="1200"/>
            </a:lvl1pPr>
            <a:extLst/>
          </a:lstStyle>
          <a:p>
            <a:endParaRPr lang="it-IT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it-IT" sz="1200"/>
            </a:lvl1pPr>
            <a:extLst/>
          </a:lstStyle>
          <a:p>
            <a:fld id="{04AC5213-BACC-41AB-9B61-B40CF6C5296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it-IT" sz="1200"/>
            </a:lvl1pPr>
            <a:extLst/>
          </a:lstStyle>
          <a:p>
            <a:endParaRPr lang="it-IT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it-IT" sz="1200"/>
            </a:lvl1pPr>
            <a:extLst/>
          </a:lstStyle>
          <a:p>
            <a:fld id="{23E9B8FB-2ABD-42C9-A6DA-A6789EAF441D}" type="datetimeFigureOut">
              <a:rPr/>
              <a:pPr/>
              <a:t>30/6/2006</a:t>
            </a:fld>
            <a:endParaRPr lang="it-IT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it-IT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it-IT" sz="1200"/>
            </a:lvl1pPr>
            <a:extLst/>
          </a:lstStyle>
          <a:p>
            <a:endParaRPr lang="it-IT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it-IT" sz="1200"/>
            </a:lvl1pPr>
            <a:extLst/>
          </a:lstStyle>
          <a:p>
            <a:fld id="{BE2A7042-DEED-4AA1-9E89-4A16B2572577}" type="slidenum">
              <a:rPr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it-IT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it-IT" dirty="0" err="1" smtClean="0"/>
              <a:t>*Al</a:t>
            </a:r>
            <a:r>
              <a:rPr lang="it-IT" baseline="0" dirty="0" smtClean="0"/>
              <a:t> momento della rilevazione non ancora attivati in tutte le AAVV</a:t>
            </a:r>
          </a:p>
          <a:p>
            <a:pPr>
              <a:buFont typeface="Arial" pitchFamily="34" charset="0"/>
              <a:buNone/>
            </a:pPr>
            <a:r>
              <a:rPr lang="it-IT" baseline="0" dirty="0" smtClean="0"/>
              <a:t>** Si tratta di una campagna informativa e non di un progetto di </a:t>
            </a:r>
            <a:r>
              <a:rPr lang="it-IT" baseline="0" dirty="0" err="1" smtClean="0"/>
              <a:t>PdS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it-IT" smtClean="0">
                <a:solidFill>
                  <a:schemeClr val="bg1"/>
                </a:solidFill>
              </a:rPr>
              <a:pPr algn="r"/>
              <a:t>17/03/2013</a:t>
            </a:fld>
            <a:endParaRPr kumimoji="0" lang="it-IT">
              <a:solidFill>
                <a:schemeClr val="bg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it-IT">
              <a:solidFill>
                <a:schemeClr val="bg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it-IT" smtClean="0">
                <a:solidFill>
                  <a:schemeClr val="bg1"/>
                </a:solidFill>
              </a:rPr>
              <a:pPr/>
              <a:t>‹N›</a:t>
            </a:fld>
            <a:endParaRPr kumimoji="0" lang="it-IT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it-IT" smtClean="0">
                <a:solidFill>
                  <a:schemeClr val="bg1"/>
                </a:solidFill>
              </a:rPr>
              <a:pPr algn="r"/>
              <a:t>17/03/2013</a:t>
            </a:fld>
            <a:endParaRPr kumimoji="0" lang="it-IT">
              <a:solidFill>
                <a:schemeClr val="bg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it-IT">
              <a:solidFill>
                <a:schemeClr val="bg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it-IT" smtClean="0">
                <a:solidFill>
                  <a:schemeClr val="bg1"/>
                </a:solidFill>
              </a:rPr>
              <a:pPr/>
              <a:t>‹N›</a:t>
            </a:fld>
            <a:endParaRPr kumimoji="0" lang="it-IT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it-IT" smtClean="0">
                <a:solidFill>
                  <a:schemeClr val="bg1"/>
                </a:solidFill>
              </a:rPr>
              <a:pPr algn="r"/>
              <a:t>17/03/2013</a:t>
            </a:fld>
            <a:endParaRPr kumimoji="0" lang="it-IT">
              <a:solidFill>
                <a:schemeClr val="bg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it-IT">
              <a:solidFill>
                <a:schemeClr val="bg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it-IT" smtClean="0">
                <a:solidFill>
                  <a:schemeClr val="bg1"/>
                </a:solidFill>
              </a:rPr>
              <a:pPr/>
              <a:t>‹N›</a:t>
            </a:fld>
            <a:endParaRPr kumimoji="0" lang="it-IT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foto vertical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it-IT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it-IT" sz="2000" i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it-IT">
                <a:solidFill>
                  <a:schemeClr val="bg1"/>
                </a:solidFill>
              </a:rPr>
              <a:pPr algn="r"/>
              <a:t>17/03/2013</a:t>
            </a:fld>
            <a:endParaRPr kumimoji="0" lang="it-IT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it-IT">
                <a:solidFill>
                  <a:srgbClr val="FFFFFF"/>
                </a:solidFill>
              </a:rPr>
              <a:pPr/>
              <a:t>‹N›</a:t>
            </a:fld>
            <a:endParaRPr kumimoji="0" lang="it-IT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50E-0B48-4566-8609-C51CF752A7DF}" type="datetimeFigureOut">
              <a:rPr lang="it-IT" smtClean="0"/>
              <a:pPr/>
              <a:t>17/03/2013</a:t>
            </a:fld>
            <a:endParaRPr kumimoji="0"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it-IT" smtClean="0"/>
              <a:pPr/>
              <a:t>‹N›</a:t>
            </a:fld>
            <a:endParaRPr kumimoji="0"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it-IT" smtClean="0">
                <a:solidFill>
                  <a:schemeClr val="bg1"/>
                </a:solidFill>
              </a:rPr>
              <a:pPr algn="r"/>
              <a:t>17/03/2013</a:t>
            </a:fld>
            <a:endParaRPr kumimoji="0" lang="it-IT">
              <a:solidFill>
                <a:schemeClr val="bg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it-IT">
              <a:solidFill>
                <a:schemeClr val="bg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it-IT" smtClean="0">
                <a:solidFill>
                  <a:schemeClr val="bg1"/>
                </a:solidFill>
              </a:rPr>
              <a:pPr/>
              <a:t>‹N›</a:t>
            </a:fld>
            <a:endParaRPr kumimoji="0" lang="it-IT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it-IT" smtClean="0">
                <a:solidFill>
                  <a:schemeClr val="bg1"/>
                </a:solidFill>
              </a:rPr>
              <a:pPr algn="r"/>
              <a:t>17/03/2013</a:t>
            </a:fld>
            <a:endParaRPr kumimoji="0" lang="it-IT">
              <a:solidFill>
                <a:schemeClr val="bg1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it-IT">
              <a:solidFill>
                <a:schemeClr val="bg1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it-IT" smtClean="0">
                <a:solidFill>
                  <a:schemeClr val="bg1"/>
                </a:solidFill>
              </a:rPr>
              <a:pPr/>
              <a:t>‹N›</a:t>
            </a:fld>
            <a:endParaRPr kumimoji="0" lang="it-IT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it-IT" smtClean="0">
                <a:solidFill>
                  <a:schemeClr val="bg1"/>
                </a:solidFill>
              </a:rPr>
              <a:pPr algn="r"/>
              <a:t>17/03/2013</a:t>
            </a:fld>
            <a:endParaRPr kumimoji="0" lang="it-IT">
              <a:solidFill>
                <a:schemeClr val="bg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it-IT">
              <a:solidFill>
                <a:schemeClr val="bg1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it-IT" smtClean="0">
                <a:solidFill>
                  <a:schemeClr val="bg1"/>
                </a:solidFill>
              </a:rPr>
              <a:pPr/>
              <a:t>‹N›</a:t>
            </a:fld>
            <a:endParaRPr kumimoji="0" lang="it-IT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it-IT" smtClean="0">
                <a:solidFill>
                  <a:schemeClr val="bg1"/>
                </a:solidFill>
              </a:rPr>
              <a:pPr algn="r"/>
              <a:t>17/03/2013</a:t>
            </a:fld>
            <a:endParaRPr kumimoji="0" lang="it-IT">
              <a:solidFill>
                <a:schemeClr val="bg1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it-IT">
              <a:solidFill>
                <a:schemeClr val="bg1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it-IT" smtClean="0">
                <a:solidFill>
                  <a:schemeClr val="bg1"/>
                </a:solidFill>
              </a:rPr>
              <a:pPr/>
              <a:t>‹N›</a:t>
            </a:fld>
            <a:endParaRPr kumimoji="0" lang="it-IT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50E-0B48-4566-8609-C51CF752A7DF}" type="datetimeFigureOut">
              <a:rPr lang="it-IT" smtClean="0"/>
              <a:pPr/>
              <a:t>17/03/2013</a:t>
            </a:fld>
            <a:endParaRPr kumimoji="0"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it-IT" smtClean="0"/>
              <a:pPr/>
              <a:t>‹N›</a:t>
            </a:fld>
            <a:endParaRPr kumimoji="0"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it-IT" smtClean="0">
                <a:solidFill>
                  <a:schemeClr val="bg1"/>
                </a:solidFill>
              </a:rPr>
              <a:pPr algn="r"/>
              <a:t>17/03/2013</a:t>
            </a:fld>
            <a:endParaRPr kumimoji="0" lang="it-IT">
              <a:solidFill>
                <a:schemeClr val="bg1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it-IT">
              <a:solidFill>
                <a:schemeClr val="bg1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it-IT" smtClean="0">
                <a:solidFill>
                  <a:schemeClr val="bg1"/>
                </a:solidFill>
              </a:rPr>
              <a:pPr/>
              <a:t>‹N›</a:t>
            </a:fld>
            <a:endParaRPr kumimoji="0" lang="it-IT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it-IT" smtClean="0">
                <a:solidFill>
                  <a:schemeClr val="bg1"/>
                </a:solidFill>
              </a:rPr>
              <a:pPr algn="r"/>
              <a:t>17/03/2013</a:t>
            </a:fld>
            <a:endParaRPr kumimoji="0" lang="it-IT">
              <a:solidFill>
                <a:schemeClr val="bg1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it-IT">
              <a:solidFill>
                <a:schemeClr val="bg1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it-IT" smtClean="0">
                <a:solidFill>
                  <a:schemeClr val="bg1"/>
                </a:solidFill>
              </a:rPr>
              <a:pPr/>
              <a:t>‹N›</a:t>
            </a:fld>
            <a:endParaRPr kumimoji="0" lang="it-IT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9668B50E-0B48-4566-8609-C51CF752A7DF}" type="datetimeFigureOut">
              <a:rPr kumimoji="0" lang="it-IT" smtClean="0">
                <a:solidFill>
                  <a:schemeClr val="bg1"/>
                </a:solidFill>
              </a:rPr>
              <a:pPr algn="r"/>
              <a:t>17/03/2013</a:t>
            </a:fld>
            <a:endParaRPr kumimoji="0" lang="it-IT">
              <a:solidFill>
                <a:schemeClr val="bg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kumimoji="0" lang="it-IT">
              <a:solidFill>
                <a:schemeClr val="bg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431D5-1B33-458B-8AFD-CECCB0FA18CB}" type="slidenum">
              <a:rPr kumimoji="0" lang="it-IT" smtClean="0">
                <a:solidFill>
                  <a:schemeClr val="bg1"/>
                </a:solidFill>
              </a:rPr>
              <a:pPr/>
              <a:t>‹N›</a:t>
            </a:fld>
            <a:endParaRPr kumimoji="0" lang="it-IT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5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/>
          </p:cNvSpPr>
          <p:nvPr>
            <p:ph type="body" sz="quarter" idx="10"/>
          </p:nvPr>
        </p:nvSpPr>
        <p:spPr>
          <a:xfrm>
            <a:off x="179512" y="836712"/>
            <a:ext cx="8672946" cy="1238250"/>
          </a:xfrm>
          <a:solidFill>
            <a:schemeClr val="bg1"/>
          </a:solidFill>
          <a:ln>
            <a:noFill/>
          </a:ln>
        </p:spPr>
        <p:txBody>
          <a:bodyPr/>
          <a:lstStyle>
            <a:extLst/>
          </a:lstStyle>
          <a:p>
            <a:pPr algn="l">
              <a:buNone/>
            </a:pPr>
            <a:r>
              <a:rPr lang="it-IT" sz="3600" dirty="0" smtClean="0">
                <a:solidFill>
                  <a:schemeClr val="tx1"/>
                </a:solidFill>
              </a:rPr>
              <a:t>Il monitoraggio regionale dei programmi di Promozione della Salute</a:t>
            </a:r>
            <a:endParaRPr lang="it-IT" sz="3600" dirty="0">
              <a:solidFill>
                <a:schemeClr val="tx1"/>
              </a:solidFill>
            </a:endParaRPr>
          </a:p>
        </p:txBody>
      </p:sp>
      <p:pic>
        <p:nvPicPr>
          <p:cNvPr id="5" name="Picture 2" descr="http://www.primolevimarino.it/images/progetti_interni.jpg"/>
          <p:cNvPicPr>
            <a:picLocks noChangeAspect="1" noChangeArrowheads="1"/>
          </p:cNvPicPr>
          <p:nvPr/>
        </p:nvPicPr>
        <p:blipFill>
          <a:blip r:embed="rId2" cstate="print"/>
          <a:srcRect t="11806" b="11806"/>
          <a:stretch>
            <a:fillRect/>
          </a:stretch>
        </p:blipFill>
        <p:spPr bwMode="auto">
          <a:xfrm>
            <a:off x="179512" y="2204864"/>
            <a:ext cx="5112568" cy="38884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"/>
          <p:cNvSpPr>
            <a:spLocks noGrp="1"/>
          </p:cNvSpPr>
          <p:nvPr>
            <p:ph type="body" sz="quarter" idx="10"/>
          </p:nvPr>
        </p:nvSpPr>
        <p:spPr>
          <a:xfrm>
            <a:off x="5580112" y="2348880"/>
            <a:ext cx="3312368" cy="720080"/>
          </a:xfr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extLst/>
          </a:lstStyle>
          <a:p>
            <a:pPr algn="l">
              <a:buNone/>
            </a:pPr>
            <a:r>
              <a:rPr lang="it-IT" sz="1400" b="1" dirty="0" smtClean="0">
                <a:solidFill>
                  <a:srgbClr val="FF9900"/>
                </a:solidFill>
              </a:rPr>
              <a:t>Dott.ssa Elisabetta Benedetti</a:t>
            </a:r>
            <a:r>
              <a:rPr lang="it-IT" sz="1400" dirty="0" smtClean="0"/>
              <a:t> </a:t>
            </a:r>
          </a:p>
          <a:p>
            <a:pPr algn="l">
              <a:buNone/>
            </a:pPr>
            <a:r>
              <a:rPr lang="it-IT" sz="1400" dirty="0" smtClean="0"/>
              <a:t>PF Prevenzione e Promozione della Salute nei luoghi di vita e di lavoro – ARS Marche</a:t>
            </a:r>
          </a:p>
          <a:p>
            <a:pPr algn="l">
              <a:buNone/>
            </a:pP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5580112" y="3284984"/>
            <a:ext cx="3347864" cy="8248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it-IT" sz="1400" b="1" dirty="0">
                <a:solidFill>
                  <a:srgbClr val="FF9900"/>
                </a:solidFill>
              </a:rPr>
              <a:t>Dott.ssa Rosanna Passatempo</a:t>
            </a:r>
            <a:r>
              <a:rPr lang="it-IT" sz="1400" b="1" dirty="0"/>
              <a:t> </a:t>
            </a:r>
          </a:p>
          <a:p>
            <a:pPr algn="l">
              <a:buNone/>
            </a:pPr>
            <a:r>
              <a:rPr lang="it-IT" sz="1400" dirty="0"/>
              <a:t>Centro Epidemiologico Aziendale </a:t>
            </a:r>
          </a:p>
          <a:p>
            <a:pPr algn="l">
              <a:buNone/>
            </a:pPr>
            <a:r>
              <a:rPr lang="it-IT" sz="1400" dirty="0"/>
              <a:t>Area Vasta 3 Macerata</a:t>
            </a:r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5580112" y="4437112"/>
            <a:ext cx="3384376" cy="8248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it-IT" sz="1400" b="1" dirty="0" smtClean="0">
                <a:solidFill>
                  <a:srgbClr val="FF9900"/>
                </a:solidFill>
              </a:rPr>
              <a:t>Dott.ssa </a:t>
            </a:r>
            <a:r>
              <a:rPr lang="it-IT" sz="1400" b="1" dirty="0">
                <a:solidFill>
                  <a:srgbClr val="FF9900"/>
                </a:solidFill>
              </a:rPr>
              <a:t>Maria Antonietta Pizzichini</a:t>
            </a:r>
            <a:r>
              <a:rPr lang="it-IT" sz="1400" dirty="0"/>
              <a:t>  </a:t>
            </a:r>
          </a:p>
          <a:p>
            <a:pPr algn="l">
              <a:buNone/>
            </a:pPr>
            <a:r>
              <a:rPr lang="it-IT" sz="1400" dirty="0"/>
              <a:t>Ufficio Promozione della Salute </a:t>
            </a:r>
          </a:p>
          <a:p>
            <a:pPr algn="l">
              <a:buNone/>
            </a:pPr>
            <a:r>
              <a:rPr lang="it-IT" sz="1400" dirty="0"/>
              <a:t>Area Vasta 2 Ancona</a:t>
            </a:r>
          </a:p>
        </p:txBody>
      </p:sp>
      <p:sp>
        <p:nvSpPr>
          <p:cNvPr id="16" name="Rectangle 11"/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5580112" y="5484479"/>
            <a:ext cx="3384376" cy="8248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it-IT" sz="1400" b="1" dirty="0" smtClean="0">
                <a:solidFill>
                  <a:srgbClr val="FF9900"/>
                </a:solidFill>
              </a:rPr>
              <a:t>Dott. Stefano  Berti</a:t>
            </a:r>
            <a:r>
              <a:rPr lang="it-IT" sz="1400" dirty="0" smtClean="0"/>
              <a:t>  </a:t>
            </a:r>
            <a:endParaRPr lang="it-IT" sz="1400" dirty="0"/>
          </a:p>
          <a:p>
            <a:pPr algn="l">
              <a:buNone/>
            </a:pPr>
            <a:r>
              <a:rPr lang="it-IT" sz="1400" dirty="0"/>
              <a:t>Ufficio Promozione della Salute </a:t>
            </a:r>
          </a:p>
          <a:p>
            <a:pPr algn="l">
              <a:buNone/>
            </a:pPr>
            <a:r>
              <a:rPr lang="it-IT" sz="1400" dirty="0"/>
              <a:t>Area Vasta 2 Ancona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79512" y="332656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SANITA’ , SCUOLA E SOCIALE NELLE MARCHE </a:t>
            </a:r>
            <a:endParaRPr lang="it-IT" sz="3200" dirty="0"/>
          </a:p>
        </p:txBody>
      </p:sp>
      <p:sp>
        <p:nvSpPr>
          <p:cNvPr id="4" name="Rettangolo arrotondato 3"/>
          <p:cNvSpPr/>
          <p:nvPr/>
        </p:nvSpPr>
        <p:spPr>
          <a:xfrm>
            <a:off x="683568" y="2420888"/>
            <a:ext cx="7344816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LA DIFFUSIONE </a:t>
            </a:r>
            <a:r>
              <a:rPr lang="it-IT" dirty="0" err="1" smtClean="0"/>
              <a:t>DI</a:t>
            </a:r>
            <a:r>
              <a:rPr lang="it-IT" dirty="0" smtClean="0"/>
              <a:t> PROGETTI VALIDATI NEL TERRITORIO</a:t>
            </a:r>
            <a:endParaRPr lang="it-IT" dirty="0"/>
          </a:p>
        </p:txBody>
      </p:sp>
      <p:sp>
        <p:nvSpPr>
          <p:cNvPr id="5" name="Rettangolo arrotondato 4"/>
          <p:cNvSpPr/>
          <p:nvPr/>
        </p:nvSpPr>
        <p:spPr>
          <a:xfrm>
            <a:off x="755576" y="3573016"/>
            <a:ext cx="7344816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LA PARTECIPAZIONE ALLE DINAMICHE </a:t>
            </a:r>
            <a:r>
              <a:rPr lang="it-IT" dirty="0" err="1" smtClean="0"/>
              <a:t>DI</a:t>
            </a:r>
            <a:r>
              <a:rPr lang="it-IT" dirty="0" smtClean="0"/>
              <a:t> PROMOZIONE DELLA SALUTE A LIVELLO NAZIONALE</a:t>
            </a:r>
            <a:endParaRPr lang="it-IT" dirty="0"/>
          </a:p>
        </p:txBody>
      </p:sp>
      <p:sp>
        <p:nvSpPr>
          <p:cNvPr id="6" name="Rettangolo arrotondato 5"/>
          <p:cNvSpPr/>
          <p:nvPr/>
        </p:nvSpPr>
        <p:spPr>
          <a:xfrm>
            <a:off x="683568" y="1340768"/>
            <a:ext cx="7344816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UNA PROGRAMMAZIONE SEMPRE PIU’ PARTECIPATA</a:t>
            </a:r>
            <a:endParaRPr lang="it-IT" dirty="0"/>
          </a:p>
        </p:txBody>
      </p:sp>
      <p:sp>
        <p:nvSpPr>
          <p:cNvPr id="8" name="Rettangolo arrotondato 7"/>
          <p:cNvSpPr/>
          <p:nvPr/>
        </p:nvSpPr>
        <p:spPr>
          <a:xfrm>
            <a:off x="755576" y="4581128"/>
            <a:ext cx="7272808" cy="6480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PROGETTI INNOVATIVI  ED ESPERIENZE </a:t>
            </a:r>
            <a:r>
              <a:rPr lang="it-IT" dirty="0" err="1" smtClean="0"/>
              <a:t>DI</a:t>
            </a:r>
            <a:r>
              <a:rPr lang="it-IT" dirty="0" smtClean="0"/>
              <a:t> SUCCESSO</a:t>
            </a:r>
          </a:p>
          <a:p>
            <a:pPr algn="ctr"/>
            <a:r>
              <a:rPr lang="it-IT" dirty="0" smtClean="0"/>
              <a:t>  </a:t>
            </a:r>
            <a:endParaRPr lang="it-IT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5373216"/>
            <a:ext cx="2304256" cy="82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regione.lazio.it/binary/rl_istruzione_giovani/tbl_contenuti/unplugged_r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060848"/>
            <a:ext cx="1512168" cy="1424622"/>
          </a:xfrm>
          <a:prstGeom prst="rect">
            <a:avLst/>
          </a:prstGeom>
          <a:noFill/>
        </p:spPr>
      </p:pic>
      <p:pic>
        <p:nvPicPr>
          <p:cNvPr id="1030" name="Picture 6" descr="http://sphotos-a.xx.fbcdn.net/hphotos-ash4/c0.0.851.315/p851x315/420950_521625564533221_186440903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5373216"/>
            <a:ext cx="2139237" cy="79208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5301208"/>
            <a:ext cx="1440160" cy="94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5652120" y="623731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IL MERCOLEDI’ DELLA FRUTTA</a:t>
            </a:r>
            <a:endParaRPr lang="it-IT" sz="16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236296" y="623731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E VAI CON LA FRUTTA</a:t>
            </a:r>
            <a:endParaRPr lang="it-IT" sz="16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948264" y="63813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9900"/>
                </a:solidFill>
              </a:rPr>
              <a:t>&amp;</a:t>
            </a:r>
            <a:endParaRPr lang="it-IT" b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ata:image/jpeg;base64,/9j/4AAQSkZJRgABAQAAAQABAAD/2wCEAAkGBhQSERQUExMWFRUVGBgaGRgYFxceGxoeFxgVGh4YGxwYHyYgGBojGhwYHzAgJCcpLSwsHB8xNTAqNSYrLCkBCQoKDgwOGg8PGi4kHyQpLS80NS8sLywsLzQxLCwsLzQsLywtLSwsKiwsLCwsLCwqLCkvLCwuLCksLCwsLCwsLP/AABEIALwBDAMBIgACEQEDEQH/xAAcAAACAgMBAQAAAAAAAAAAAAAFBgQHAAIDAQj/xABJEAACAQIDBQUFBQQIBAUFAAABAgMAEQQSIQUxQVFhBhMicYEHMpGhsUJSYsHRFCPh8BUzQ3KCkqLCF1PS8RZzk6OyJCVEY7P/xAAbAQACAwEBAQAAAAAAAAAAAAADBAECBQYAB//EADYRAAEDAwIEAwcEAgIDAQAAAAEAAgMEESESMQVBUXETImEygaGxwdHwFCOR4QbxJJJSU7IW/9oADAMBAAIRAxEAPwC8aysrK8vLKyvL1Dl2zArhGmjVzuUuoY+QJvXlFwEndu/aguClGHhjE0+ha5sqAi4vbUsdDbSw1J3X6dhPaT+2v3M0QhmIJQg3SQDeFPBgNcuumvA2qj2lxkbUxV+LqR1BjS36elR+x20DFOj3t3bxyX5BWAf4oSKHI4sF0kJz4livoza22IcNGZZ5FjQcWPE7gOJJ5DWguw/aPgsXMIYZSZCCVDRuuawubFgATa5tvsDyqo+3Paj9qxkrO2aKF2jhj+ycuhc87kXvyIFFvYtg++xssz+IwR2XkDKSLjl4Qw9TVtVzayIJy54a1Wx2o2h3GDxEoNikTkEcCFNvnaq77Ke06XJDBPZp/wBogjLNveOa4zdXU2ufxDjemb2tYwLs10vZpnjjUc7upP8ApDVWMGzS+0cFYj+uj0/8txIT8BQ3TBsjWHndTIXart9PirP7XdsjgMH3gAeWSSRYg17e+5uba5QgHyHGqxi7ZbSxT942KeCK4XMiALc7o4kALSyHggueZAol7Y8Qe8wkX3IMxHC7m3+yk3ZGKk7xQMT3NlKh2LkopIuqZQWBJt4UtejpeSW8ulX52YkeJGOKlKtKwMcc0il41yqApO4uSCxAuAWsCbXLJVSdl/ZckrJNiI2WMHN+9J76c8DIt7Qx8QmrH7RG6raWoTrCSMr2srKQ+1/ah+8MMLFVTRmGhJ4gHgBu040SOMyOsEZrS42CfKylLsNt15Q8UrFmTVWO8jcQedjbXrTLiNoxR+/Iif3mA+tQ9ha7SV4tINl3rKUu1PbQRBVw7oxa92BDBenK560tp2yxQIPfX6FUt8hRmUz3i6lrCVaNe0vdmO1QxN0cBZAL2G5hzHLyphoDmlpsVUi2CsrKysqqhZWVlZXl5ZQHtztZ8Ns/ETRG0iJdDYGzEhRodDqaPUl+2GXLsif8TQD4zxX+VWYLuAXlX/Y32k4/EbQwsMs4McklmAjjFxkc2uFuNQN1XQJj+0Zb6CO5HUsQD8Aa+cOwJttTBEf84fNXH0NfRUIP7XLy7mH458R/CiTAAiy8iNZWVlBXllZWVleXllYayvDXl5Uv7TPaDLJO2DwrlERsjsps0jcVBGqoDobWJIPDegYzCxRqUtnk+0eAPlxor2t2c+E2lN3g/tmlB4Mkjs4I9CR5g1FOz3xBzQYSZ8x95UkYH/KCB8aC/UXgZt9fVZTyXE33QcuTa5JsABc7gNwHQcq2RyNxtcEHyPCjM/ZfEoBnwOIHURy/obUNaNAcrB0YbwQCR6HKaLfqEuWkKOBTt2A7dRbNimvE0ssrjcQqhEXS7G5vmLaAcKUmww+y4PQ3U/PT51yeMg2IsakEFQx7ozcK3NpYzDbejCxtJBi4QzRRu1le9ibW0caAZhZl32tvW/Z6Xnx6iQHNh4p21GuayxjMOYL0sbH2s0DrILnuXWVemRhmA6Mlwatns7s9F2vtJlFhfD/+7aV/iVJqmkONyMjZOxu8Rwd65+aQ/arju82nKOESpGPRcx/1MaFdm55EdjFJFARYtPIBeMbrJmv4ieCLmPO1Rtt4/v8AEzTcJJHYeRY2+VqLdmMc0ZH7JhRNibXMsilhHe/uqLLHYf2jnnuGlEKVDtUt01YD2dNjyrSGcRA3abElu+m6RxE2hjPNrsdKtvDQhFVF3KABqToBYanU1T+CO0sU1jippjxGHYJEp5NOAEuLWIjDnyqweyHZ6bDK5nxDyu9vAXd0jtfRTIczHXVja9twqFpRejbJjJqnZiSzE7yST5k04doe2LrLkgIsh8RIBzHkOg6UoSvmZm0FyTYbhc30rTpInNuTzWjE0jJXkE7ISUZlJFrqSDY8Lio7zC+p14867kVwxEX2uVOgBRUOexhcy2OvRZJDcWNcMKdStTaixC7gjcRf4ipS1QNMkcjd727gonsJyuJhK7+8QehIU/ImrcquOxeBz4oNbSMFvXcPmb+lWPWVWEF9keXdZWUv9q+2+HwCgysWdr5YksXa3GxICr+IkCkDHe2PESKWhiigjBtmkzSMx+6qgoL+pApXSbXQSbK371lUlB7WcWzAI6luCyRLlbp4CCp5ammDC+3CD9nDSQyd+DYxJYg6e+Hawy8LHxA8CLE+DHHkvA3Vm0he2p//ALYR96aIfBs3+2lfE+3Wck93hIlHDNIzH1AVfrS12s9pGIx0IimSJFDh7oGBJAIA8THn9KKyJwcCpUHsDHfamCtv74H4K5PyBr6Lw/8AXyn8MY+Gc/7q+d+yuHxEGIjxCqimPMV70Em7Ky3KKRpZjvYHpTzhu3GOVy2eBi7AsDC1tFC6Wl8OgG8njRpIXPyFQvF1blZShsnt7eRYcTF3LtYK17xkm1gb2K5uG8cM1yLt16TLSN1a69rKysqFKysrxjSptftSSSsOg+/xP93kOtK1NXHTN1SH7q7GF5sEU21gsIzxyYlI2aO5QuASL8hx+FcZe1kK6KrN5AAfM/lSZiMRbViSx66n41HErubKDc7gouT+dYDuLVEp/aaAP5KabTtG6eE7XpxjceWU/mK8xW0sFiBlmjVxykjDfkaA4LsbPJq5EY/Fq3wH5mp8nZCCPWWcjoMo+A1NNxy14bqda3rj6hDcyI4QzavsswGJBOGfuX/AxZfWNjoOilarPtL2QxWBOWZLx38Mqi6b+f2Cfum3rVsNg8KPclmuOg/MCtm2tOrxRIiYyGUlZFdgkqrp4gr+GRB9rW+opumrxK/w3FpPo4H4b/NJz0LXC7ce5UnsfZbYmeOBL3lYLpwB94+QW59KtTE7QCQ7VxMZ3zuiN/5eHWEEeUjWonguwX7G2Lmwip3rjLh87ELErAZtbE6NmPkFHOl3G7Akg2YmEd487SSNIVcMAokjYNrYsdALW3nlWqG3OElHC9jSOf4AqyihzEAWHmbAetPGGwF4wsjBktcRqMsQ65B75/E9zXuA2DFFYhczfebU+nAelFYDZlJGYAgkc7G9q0oabTl2Sm6akEALpSFZmwcH3WHiS1rILjqdT8zUDtZtzuY8iH95IDb8I4t+Q/hQz/x63/JH+c/9NKm39vZpGdtWbcoO4bhry/jQoqV5fd4TbWZu7ZcwtegUIgz4h7ZrLvNuA/M+ddsSqwZTG1/FZluCN3yNa2hVNWwSCPmVJdvHv0rLkhgw1G624jn511yBwGHEVvHDbiaoUBkUup7Hey6+b9fRRYJracK6ww2PkAK2fCg9Kgf0qoWQowk7sMdNfdW/DeOtQ5zRkoULZILMmF2g4I+qZNh9usFge8WZ27wkXCxu1gBpcgWvqdL8qKP7Y8AVazyZgCVVopBcgXAuAQLnS96pXBYxRLnmTvQb5geJPHl6bqNYjZMGJUthWAcamM6X8gdx8tK5yaoGu5GCtCUNa7zX78kE2hj5MRK0srF5JDcnqfsjkBuArNotZgg92MZR5/aPq1/lWkCqHAkzqAfFlAzi3IMQAb8zTrsXtNgYSBDgp3k+8wjZzzN8xt6AVepqHxgOjjLz6WA95P8AaG2O7rEoNsbZ2KkAMOEBYDKJWXKN2+7kKTbiK7L7NMXx7kech/JTTBL7VEGn7K9xvzSAH/4muD+1nTTCD1mP5JWC+o4yXXiga0HqQT/9fRHayBm90LT2YYk75IR/ic/7KLbN9nAhId5VeTgcjkLf7oF9fxH5VL2N7QXnLE4RFVdLiVjc77WyDhqT1HoQk7VtwiQeZY/pUs//AEDnA6Wj/r9yoc+mGMpY2qvd96veAPGwUKBq27XXhY/KueEnzrfjuNQ9s4vvZ5H0vfW24Gw0F6F7P7RIshQjwGwz34jj5da6ildNgS72z0upqxA2Brm46dfVOEE4K93Jqh3E65DzH4eY4jrVg9hdttIjQSm8sJtc72TcDfiR7pP90n3qrXLRTYO1zFi4JDuzLE1hqVkIQX8iUN+SUaaG4Nvz/azGu6q4KyvBXtZqYS/2t2hkjEYOsm/+6N/xNh8aTppMovR7tY18QByQfMsaX5ITJIsai5JAHmf4Vxde909WWchj8960IgGsuttj7JfEyZV3b2Y7gPzPIU/7M2NFhl8I1tq7WufXgOlb7K2YuHiCL5s3M8Sf53Uu7a2yZTlXSMf6up6chWs90PDYg94u47fnQdUHzTOsNlM2p2kvdYTpxf8A6f1/70Akk3sx15nea1kbKLmiOxOzxntJLcJwXdm/RfrXPt/U8UlycfAJryQNUTBYZ5r5AAo3u2ii1Rdo7Xiw0yJDEcRi01DuCEhzrlvZdc7IxtGPFY6lQQSx9o9rjD4RpI0U2ssCbldybKSPuLq5twUnlSpsxP2TD/tDnPiJixRnsT4j4pj1JvbgBYDTSuuoeFQ0tnBt3bDv9B1WfLUOf2WY3ZbuQ+0cWcxH9ULkAHW3dIcijgC2Y8yajtFs8DKI5z1/dD5UMkkLEsxJJ1JJ1PU0Nk2/AGy95c3tZQzangLDU10Tac28zj7sD7/ykTIEdGzY/wD8SRlI/spFAzf3cpyk9BlPnurfBYkOt7WINmF9xHD6EHiCDxoZg8Wr6xtex4aEHkRvBovBgJ5JzIIWCyL4jYgZlIIIB+9d7+QohmbT5keAOpICv4bagaJNl7M1hm4AE/ClWWQsSx3mn5+zsjLYqNRbeOPrQl+wEvBh/p/6qhnFqD/3M/7D7q8D9EYYQcX5Hrj4IXsnwwTMN9jr5Lf6mh8Oz3YXA04XIF/K++miLsnPHHKtgwZTa1r3setB+7ljyCWJ1VA1vAeItfXQ2q5r4pB/x5GuPcH+LFEo2NMkhffJFuXL16KHFtFljyrobnXoeXW96iNIx3s3+ZvyNdxEpBsTmHMCxt5HQ1GmcKLndT92kElNEEINtGRwxUu7DhdmO/zNcMLiGjcOhsw3euhB5gi4I4g17iJczFjxrnauYlLXONtk2BhTNm4JZp1QXCsSbcQAL2B48r0U2v2caC0sJay6/iW3EcxUDs9NlxEZO4kj/MCB87VYRSoa0OBC0qaCOWIh26Qds/vDFMo1mFiB99LKR66Uz7E2MIE11dvePL8I6fWvML2eyzjKLxgs6rxVyFFhzFtfSisrBQSdALk3q8d2M0HkvUVEIXFz9xt2Sn2zhUNG32iCD5C1vrSyXA4ii20Nr58QJQAQhGVWFwQpuLjiCdSKI/8AjjEmyqIYwxA8ESj3iBxvzornTNsGMB7m1vgVi1b2STOc3ZFdlYLJCiga2BPmdT8664oFEZyDZQWOnIXo0e0eI/5pH+FP0rzET4nEQzxkuyvBMvu6XMbWuQOdNOlljF3BoHc/ZZekHa6q+SQjDFuL6k9WbU0DppjwoMIU6+EfrS9isMVNXgIOrur8RY5nhg/+I/tWB7OMMMZG6NJlaHLwuSrZrH0sR8KL7d2G+HGa4Ya5WtaxAuL8v4UH9iqn9oxPIRpf1c2+hq0dp4ESxOh4qfjwPxrHqa+SCr0E3bjHdXgia+K/NMsT3UEcQD8a3qDsNicNATv7qO/+QVOoilJ3alf39+aL9Wrl2OwubESOfsCw82NvoD8aKdq8ESFkH2dD5cD8frUfsewSOdjoA2vkBf8AOubZDp4i4u23+H3Ter9rCl9pdpWHdKdT73ly9fp50t10xMxkdnO9jf8AQeg0ri0ZdljX3nIHx/n5Vz1XO6uqcbXsOybjYI2IhsHZHfvncful3D7x5eXP4U0YoZiIl0BF3I4L90ci27oA242oRtHGSQKIcOmqgXYqctt5N93Xjqd1e9l9stLmEgGbUhhpmC2U6cLaehHWuxo2xUoEA37blJyRvkb4nL4pZ9oeLz4mOEXywR5raWzS6D1VFPpJS3JKd7HcLXJ3AcLncBXbaGN76aWU/wBpIxGumUHKh/8ATVKRtubZMzFVNowf8xH2j05CunDhDGL7pempH1UhaNhuVP7Q7dXu8kT3Le8RuA5X433Uu7PxzwyrLGQGS9rgEagqQQdDoSK5vuovs7YosGk3ncvLzrzZwWanL1Vw57arw4jyBueSZPZTji+0pC4DNLFI5Nh7wkjNxbd7xq47Gqi2BhlhJkiGRzcZlJBtobXHDQfCjbbanut5pPeX7bcWA51y3F/8dPEZv1Ak0jSMW6L0b/APhHJurCyHlWFDQGTaBBNzpc7/ANa2xEgeN/CGspOVgCCQDbz1rlIuBQPdpLz8E617XGwOUaPmPiP1rwMDuIPkRVN2vw+VMeA7JnumkkBvlYqm43ANs1uvCuhm/wALpYRqdO4e4KGlztgnjE7Ihf34kJ55Rf0I1pW297MI5heF2iYbgbsn/UD1ufKlZMVoqomvM63PO2740H23imDAq7KDp4WYDS2uh040y3/HqukYTFUuAHI5G/S9lYcrLlt7stiMIf3qHLwddUPrwPQ2NOmCwqrGqgAAAfSq/l2lKylWmlKnepkcg+YJsae9mY9XhRrj3RfUaEDUHlrWhTh4AEpBPoLfda9AQC669xGxInNzGL8wLH4rY0Tw5Ke8t1IsQePrz60Hk7QR94saXkdmAAQX3nn03m26mLCwi5DEG2pF7qoHP7x6D+FTNI1oIbk9OackkZY2sVFs0ZOhBI0uCLX4/ChmO2b33hYnJvyjS/meXQUS2jtIXLu2g4uRoPoB0rQYq40Oh5W1+G+pY6QAXGVIa5zbOG+6HJs2ONTlRRpyF/UnU0tYTbOGUQouCQvmhzSSSM3iDpcqpBC3N+PGjvaPaHdQm3vP4R6g3Pw/KkW9iDvsQfgQabELZR5r46Ej5HKxuKva1zWNGw+at1u0zj3I4k8k/n6VmH2vipnCqxbmtlAtxzG2goP2flOJUytFJFCupdzGARxynMbgcW3edHhtNhDbCw92p+07KGYAnxcbAjUE8DuFUc6nLzFA0OcN+YHc7+4ZXPOf4Y1SusEgbR2cYJXiIIyEgX4ge6fVbGh2JwgYdaeMBtKHFsIZoe9mXPlkV96qLgM+hK5iQPTnQfb8eHij7qJZXlBD94e7yuGAsoOYWFiHBAtwveh+NJDN4TgQ74W69lrMngrItJFwofs52yuAnkWYWSYIM4+zkLWJ/D4jflpVv4mYCNmvoEZrjkATVI4LGR5wJ8PI8Z0axXMt7eNSrbxy46irT2filbDRxxmRl8ADtGE8CkGxtYbgF0HHdWZxgxt/eODz6Ht6+iBFC+FxZe7eXX3pq2Pi7qqG3hAGnQbqJ0tYJWzAqCf0phQmwuLGhcIrJKmH9wG459VWZgY7C3ZQRY0u43ZEeFw8whBHfSZ2uzNcta9sxNhYAADQDdTHQztEl4G6FT8xTtcP+PIRvpPyVI/aHdJ9SNkTCJZcS4vl8CDmzfwtr1NQsU1l86P4uKGLCxxTBmIHeEKbEHixNxbU2HOuR4RD7UxsLDF9r8lpPILg0i9zyQvZUk8+IV5mYKGGl7L4gSFA3aj1+IotNs44SGabMG7qCTIAtjuvdtTc+FRw40M2tIZMNGYozGgcEC92JKscxO+9gDc6nMKk4va5l2VIzG7WEbdczot/UMK6akYwytjky4ea/fdDqi8xmRtgPZt0t98qsdtt3WGYLwCoPI2X6XpKpr7XP+6Qc3+gNK0cRbcL1v1N3SWHRO8JLIqYyPIAJKl7Lwmd7n3V1P5CmAVFwGF7tLcTqamxR5mAHGl7E4TL3NuZEY2coEYuNTr8a2xaHNEF3mbDjyBmizf6b1jSBByA3foK5tiX72EiynOWsfwo2pvpfMVp5zS06Gnl/rsFyMjsmd/s3v8A6TtJhWLGw09ONc44yjchy/SgH9O4ldzqejqPqtrVKh7ZIfDOhjI+0viHw3i/rXMVXC5ac3cOx5Jmkkp60F9M65GSOY926LybOw8J70oqm+hsTqfuqN7HoL1Lw0rMCWXID7oJ8VvxcAegJoXh8T3lpdC53fgB+yvXm28+VhXQytxF/UfnQJ6lwdpfckdU06qa32QlbtHsgwSlkvka5BG5b716dOhpdx+GzppvGo/SrLLn7v0/WoGN2JHKPdyNzWw+IGhrZpuOsczwqhp2tcJbx83VVYWIM4B3GpXdwv4VBVuB/k0U2z2caJ9+U7wRuPXoag4XZjBwzEaG+nOtOGJxA0tDmk7+n0TniBwuCtZ9ssiiONFhCgBin9ZJY3OeSwLKT9nQW506YvayRRZ2NgbWHE31AHWq/wAewMjEc/yrWRpGAuWYKLC97AdKzTG2Jzms6p2GoETTfmpO1tsPO2uijco3DqeZ61JweLdFGViNNwOnw3UGqXhsSLWJtyqzd8pujn/cOs7qbiZmk1c5vP8ALlUns6+Djkc4tGfKAUW11Y8VZeJ8zl33oeZ1HGo6RmSQKN7MFF+ZNheimITMMdyAehsUHi8sQaLW1D5Kx9mzPj7TS2XDq1ooAdCVNs0tveI4LuG+268HtjtwgmBDb7589cv60wbD2UMNAkV7lbljuuSbn04elV3NKJZiztlV3JZrE2BOpsNTYcK1+E0cUQsxtmtG35uV8wqp3VExcTcckUwbfs2DeXdJiSY05iNffYcrnT4Go+GifERoqKXeLwaanIblT5Kcy33AZamYvCy46YjDRkwxARofdVVXiS1tTv57tNKKbF7H4zDs0kcmHzlStizMLEqeA0Og50rXT07IHuke1szjqs47cgDbIs3B9blbFC6aOYOjaSwC3fqf5WuzfZ+7EGZgo+6mrH13D51YGxthxwoqCyKNwzXOu8knj86VdjYzGDEGPFKMhRirKFy3UrxHQnQ2OlRds9u0Ru7w6d897X1C3OlhYeI35ada4KZ1W+oEcgbLgOGlw8MDvbfuV1EJdVjyAjuLK0IMg0Uj0IrtS1sbDM5UsMpABYA6A/dB460yVtcOqnVMWss0i9hm97JGVgY617r2uWJhzoyn7QI+NdaytEgEWKEq5eWMYiKF3UOZVXJcZjrrpvo/tDZpkkfviioz3uXGZlUCyqOHG/medStt4CGES4tYIzOF/rCilr6KDffoLegpV2fsKTFSd4WLpfxOb6mxJVb7xew9TWAKOOmDadoLrm/QY6rTiJe0yk6QMdc+ibMAY8ThvAcuvS6spuNOQ005Uq9s8fBgsG8BkDTSyRvkQW/tEO7XItl0udbca79jJmjmyn3ZEJPIFePpqDVddqu6fEzSRl3UyZszHMW8WpFh7vIcgK1+HvjntUOHmGEGqppQ4wxHynOfzdDMfM2IIuNBuA3DmfPrW+GwQW1+HCtlxyW97L/eBX/5AV3jYHcb+Vaj5ybkCyJBw9oaBM/VY3A2H8c/etr0S2dDYFz6fmaiQYNmO4gc7G3x3Xqdj2yx2HGw9P5FUiIa0y9PmmKp+tzYGnLt+y2w/jOc7h7o/PzrGs2IA4pGf/cYW/8A5n51IiWwA5CuOykSSWZmOW7CNWtcfu9PFxAztINL1q0rNFid9yuR4xNqicBgbD89c+9SpNy331Gm2e0pAUEsL7gTp6VIkjKkq29SQfSiU0Uqxx91n7tlBJS+r/azFeIOljwFPTxskiEbrEH3DquToaiWmn8eK4LfS/pkIJBPJhzY3y315j0NHcPjnZWOYWVQb233ZRb5/Kk7aEWKxEjWWTIhtma6oAumZneyj1NFtjYzwtEGVxcHMoPitcG17HLc3GlYJhgEojLQQcZzb39Oi71viVFP48lg8C5ti49R1HOyOrjpBvW+l93A7t1dYtohtD4Tzv8ArxqNHtKaOwEjrbQDMwt6V3/ptm0mAlXqAGHVWGoPxFXl4XA8XDAOx+myBDPoPXuEPxXZlna5mJvxYa/I1riOzkccUjMS5CMeQ0B5a/OjOJWNGytOzKLZe7UFrEX8RJAB4W19Kjz4NZVZYpySwIySAqTcWsDcqT0uKB4NWWaTLYejbY72C1DWwDDWZ7hIcOxmkXMihsp1C2zDrl3keVdcJgM6k5rG5Ci18xVSxG/w6W9SK5zwSQvZgyOp6g6cqmQPIw78vmMLqSv2rXXx9b7id+lZ8mtl74WWSXboBjYRbMPWoBFMO1MMEldBqt9P7rar8iKgYpPAbcLVcZF05BU6bMPVDCan7Ok/exNykS/owN6gVvEdbc9P59aJG/S66dqGa2EK68e1o5DyVvoaqYmnqTtDGdnq0jgPJEVtxLAFTpwGYHWq1xG0tfDXQU1SIYn29o7LhYKZ7n2IwCiQxDZcmZst7lbmxOguQNCbCvIpmQ3RmU81JB+Irp2UhGKxKwuxQMGsy2vdRe2umoBqydndhcNEQSrSsOMhuP8AKAF+INcfxPikNI8tmuXHO17/AEX1WCrphEBEMDkBZLmzkx+NhKmS0X32Fi/4bqLsvW3qaFR4FsLihHLIYTuEiqGtf7QzbhwzDUfGmzt12u/Y1jSOxlLKxXkisCQeWa2UevKsbFYTa8IEcirKo0BtnQngy8V8tDa4NY0FXMG+K+INhffYbep63S7K5niGM2A9E/bAwLRQKved6d5drXa/PLppuoqKV+zBbDRRxO2bKoUnXhpcXppvWvw6aOWP9s7Y/Nt1iztIebr2srKytJAXjIDoRevFQAWAtSR2l9qUWHkaKKMzOhsxzZUB5XsSxHGwt1pcPtkxF9IYQOV3J+Nx9KqXAKniNRn2gY2LCqYoECyzg52G8JfUDlmOmnAHpVZu/DiaL9oe0keNcSNG0MtgGZWzqQNxsQCCOl6GjAlVLqQ6i12U337gQbMvqBRovDA+ieZUa26GHfck5t6c9tlzZ9QOd/oan7CMcWISXwoVDeLKL6qRYWF7m/DWhkMRzZm38BRrZuH+0R/d/WiupxN+0OYypkrfAgfPI3n5Qdzy/tN8W1O/W6TMVsVKjLpcW8Sup186Wu0OymijUrKzeK3jVTwP3QvKvZIQDnBKMPtrv9eBHQ0Uwqti8JrYMwJvuF0Jsel7fOseejdw02YRpd7v5ROFV0Fa67mWc38wgGXEb1khI3gGJx8xIfpUvZGz8qKhI0F3e2lySWb1Ysbcb1z2ZiAFKsl3U21JAA8hrcHTfyo7sHBftE6q3uKC5VRpZbaADmSBzrtIZY/A8duBbP1XAcSjqW1ZopTezsYtfob9LLh+yyYh2dEJBO/QDTTeSATzrscDiYAWXOotc5H5Dkp1+FENo9r1ZimGhaTugb28KrlvoSd246AfGpeyto99Ckg0zC9r7juI9CCKQbXyPGkNaB0Nz8dvmteH/HoXeYyO173GB+e9U/jdqyzm8srycRndmAvyzE29K64TFFEzKdVfT5aeRpk9oWwQjDERgBXNpAODG5DW/FrfqBzpY7s5FQb2N6UkJJb1uF0UY8MP1bBpT3gNtFo0YWKHcrgEdR530oazN3lzoS3pry6UvybPjjS8hLchf5CuuxrFWsLeLdyFutazLNdtYlczUaXx62E2BTDPK+5Qbc65YYtn1v1rrsps5yE2NtL9OHw1omdmPwI+NRJVQxO0PcAfVXhpJagCVgJF1323aSCB2UM5jkLXF8wjJCk8zYEXpFwGIyyAn3Tow4FW0YfA/SnaISZkzgkKMo4gDXTThrQ/F9jkZiUcoDwIuB5ajSsGvnY1wZcWtyzzK2Y6OSVmpoyDm+OQS/PiXikyNZgnhAdFN1B0FyL2I4g8dKH45AM4G61xfkdR8qIbXw7Qv3XeM1gOYGutrXOlrVtszGRCaFp1vHHcuLCzBQWUWG8lvDyNx1paMXsRzS2ksk0ncFRsJ2ZSOFcRjXeGJ/6qNApmm43UNoibvE3PhoTC23PhG7tsNC8ICnOHkZ8zZtLFt1ha5Fhra2lzm3NqSYuZ8RMSAx0GtlUbkXoBb1ueNBJprnoNw5U3FHqPonp6jSLNOfgFk2ILbz6cK5E1Nw+ynYXNlB3X412/oIkEhwfT+bU/bSQFmgXaXDYC/wBPfuFvspnws+GxDoyoHVgbe8pGtupQsQOPlTrtj2uCxXCxG/35LADqFBJPqRS7gcZE5TCmCzPGEYm1jJGpaMjKburMONmBcgHKSCQh2Zh8TAjiIKHUEZQARfqOXWsHisNN4rJahhNsfXbmtWggkqGubE4dUnybRZ5u+l/esWDMG+3YjwnoQLW5Vf2yniaKJ4Y0ETorLlVV0I3btDVBbY2aYJSmbNoCD0PPrRvZna3EJglw2GWQursxdELFUbWwsDlu5a5I0HnoPilH+shjdTm2R6C3r2t0QIyYZHNkGfqvoPAFDuWzDnqfQ8RU61Ins0kxDYaI4ksZCzHxaNkbMQGHOwB113X1p7qaF14y02uCRjY26Kz+q9rSVrAnkK3oN2l7TwYOMNMx8VwqqLs2mthy6mw3U8huNgqDw0udjIwvozkHcSefTMRXb+mpN11I5GOO3wy1C7y2YLcKdLdL3APwFeUo5oJJKSGy7z4jOb5VX+6LX9L2+Fqn7A2I2KlCDRVGaRzuRB7zE+V7DifWuewdhS4uYRRC5OpY+6g+8x5dONWzi9mYLAYCXDPMkXfRurOxGdyykZrbzv0AGlEYy6PDEZHAKqlxMKzWhVzGTlUyEFiCRZrBQB5UcQ0v7Fw4Zix+zbTzvr6UfDV0NEyzPRKf5C2GOoEcQtpGfzso21prRkDe1gOt/wCFN+y8OI4wl/dS3mbfmaVMThw4ANxY3BHA1Ki2tOu8pIOoKt8RcfKsvi9FPUEFguAFfgldTUzXCU2J9FN2tsXOe8j0kG/k3n14VF7P7X7rEsrhlRo2SQBsr6kaqVINxYbiOPSu79ogFN43D2NhYEE8BdTu8wKGQYYZbP4mJzMTxJ3mgcPgqS10L8M5g4WlxaroXujl9pw2I3Hfr2PuKfIEiYfupUYG5IZrMb7y2fVjzJ1pa2HtCLCieGaVIxDIctze6tewULcsdL6c6HJHbcT8SfrUOLDqcVZ1DArcXAOoG/5GtGSnfHpseduX58Ei3ibCcch0/Pms7XdrExCiOMHugwbM2hkIuBYfZTUm51PIUD2Uc0hY8B9dPpenj2jbIE2FgxkYAMYEcoA3C9gdOTEjyfpXLsl7PlbDLi5pwquFKqNwXMLhjvz2BFhuPOojcGODn73R6mQzQODDuEpx4STEyuI0aQoCqqov4jpc8ram/QUybF9mOOBDP3USEeIM5LCw00UEXv8AiptHaJYnUQQosKAqq2te5Fzpu3DnUfa211nIORk+9Zrg+hFgev1o9pXO1Wss4zwiMxDPKyV8CohxKia6qhObLYm1jYra4Ivamg9qMCu6OZ/PKP8AcKgd7G4ysgy8CNWU87n3uo06WqFHsEK1ywK3upvp+pPS3nVpaeGch0gyAl4qmopQY4zbOeo+SMriDJ+8SF44W90ud/l063+NF12Ee5L38ds2X8P68a7YLtLE8JE3vIL5be9bdl69PyofsTbLPjMzf2vhtwFhcD0t8zWM7hoc57rWAC3m8XLGMbquSd1APZiPFvdxoo8T3IsOtt9DNpQYZLiOJFiTiVBZrfaYm5N+Apo7SY9Yk7iLiSXt11y/zwA51WXbHauVRGu9tT+Q/P4U1Q03gRa3ZPJI8Rqv1M3hxiw5pd29tXvZNNFXRRwAFQMJIodS3u31ojjdhdzCHlazt7sY3+bE/QULw8Bdgqi5Og/U9BvNGZI1wJBwqiwGE9dnNsxwSd4UzgroRa69V5nhw3ndx69pdtxT2ZY+7IuS2gzDrbeRbebmlTY+zzPMIkZljW5Zl0vwzepta+4UOxULlmBYsFYgEk6gEi9VbBHPU62g6g3a5tY7XG3VQ2Z8UZbrsSd7DH97fwvdo4sM91J00B3HQ3Bpu2f2hSaKFC5E2RhIVAGoYBSSRYswNyR5mkn9mPT4mpWzYLMXZ1UIp8JOr5gwyqONTWUZMBa4dudjyTtJWkVAeDvvyFua7dpNnGGTWQvmGa597TgasXsh2PxuFUiKXD/vsrMHidmUgbgVkXdc79KrEvIzK8jZmXLa+vu6gHgRfnv41Y3Yv2lSmZIpyGDkKrqApzHcGA0IJ03b+fBGuoKv9M3YtHtYBJA6Ai2PwKv6qB05LcXOPTuVamwNktDGO9fPIR4mAsLnfYa2HC3AADXeS1R8Fic6g/zrUigU7Y2xjw9kdxJOVlI/bz2fNjnE0cuWRUC5H9wgFjoRqpJO+x3Cniso6G5ocLFfP+N7BY6JrNhnbhePxg/5dQPMCjHZ72ZSyMDinXDr9zMplb0vZPM3PSrnNVNt8f8A1U9xr3jfXT5WqojBTNFQid5aXbBdO0fauLZobB7PRVYf1kp1IYjr7724nQaC3AIsMEuJkLsxYk+J3JJ8rnU+VGMdsVJTf3WvqRbXz/Wp2HwyooVRYCr3A8oXU01NHTt0t3UXDbKWIEgkkgXv0r15bC5NhzNd8XLbKOd/kP4ihW2Y7pccDf8AKtWne5kLnDNlw3+SMY6uaNrtFz7z/Smx4lW0VgfWouL2tkbKBe2/WgIaty5Y8ST6k0k/iL3NsMFZbaFrXXOQjcO2lPvAr13iumK2sq2y+K/I1BGxii5pmEY4De58l4ep0rj+0qDaOMcrvZmPofCPh60IcTlIsMnr+YRP0Ud7o3hccsg0OvI76jT4r99GR9lspPmRcediagvgpQRcAHQ6WG8XB0twNdmhyxrfgwJ9TTRnlkjs5trZv2UtpGscXBO+F2oUR4yqPG9syOLqeYt1H0FSpMTh/wBl7uJDDlfOIxcr4veC8hrmtpreg5evM9aDomk6tik453gaD7K4mYtxsKwyHKRffWAp94fEV5JHbdupQseBqXawVdBK4QMHS2LZ9PVbxyWGg8vStBiW5L8T+lbs+XcL1uslxf8AnTSiMa72Q5I1dRC2876e4di5O/u5bLXEYoIhZtAP5tWbN2srWeJ9RrpvHClfthtPdELnmALkk8ABv0PzoHiEnwUwSVWiktcK2hIPEEXBHlcbwd1WdMQ6wyFgMpdbdexVjTzgAs24Ak+mppNhKtMZ5DcRjvGB3XckxqOfhAf1UV3farzQAylYYS4R3YkMw0ZhGguzkLroLXIFxrULaOKDR3AAMrtKV08KsbRKQOSAafhFAnJnc2NnPH3+CJFEYWFz9yhO0cc88jObnkN9h6Vpn7tLfbkGv4U+70Lbz0sONS4cYVDKQGR/eU8bbiCNxHMVrBDh1Nysj8lOUDyJBuR8KPJRSR+Vrbj0Vm1DSM4RHYOIGGw8kh/rJbBB0FxmPS5b4DnQe9d8TiGka59ANwHAdBWYfCFzZRmPTd6mmYBHRgl+Xu3t8B2CtFSTVZ1NFm9TgKORXpU8jR6DYH3nt0Ufmf0qJjdmtH1Xn+vKrSVszRqDMLSi4RA46TJn0H3UbY8YOJgDLdTLGCDuILre/Srb212TilaKaJFV4pI2zLobK6khhx0vVabDwtyXPDQfr/POrO7DO8ySqD4ospUniGzXQ9NNPOud4vHVVLW1UR0loIt1v+bc+qKKSKncY9x6po2BJuHRvkVP50coLsJBckbtdORNvD6WPyo1WZwxpbTNBUy5cVlCO0u3RhYs9szMcqjhexNz0ABovQjtPsX9pgKD3wcyE/eF9PIgketaK9Fo1jXskWbtri2NxKF6KiW/1An50KmxTSOXc3ZjcnQXJ8t1R1AuQxItyAP51u+UWyknzAH0JqHusCAuqa2NnsNt2CmQ7Pdo2kC+Bd58t9hxtUcmuuH2o6qUDkIb3GnHQ2O+uXeFCQD9NRz14caUa4l4tuqRuk1G/u/tcJ8NmYEk3AIHrb9KDbTllV8qjRt1hcnmP4Uez1C2vCWjOU+IajW3mPhenxJKGWBsk+JcOiqGGYt84Hy5IVDs6ExsXlyumrAWItyHNuGh3muOH2uYye6VV6kZm+J/IAdKgyRkaEWrykDGRcOXKLvPiWdszMWJ4mu2zku/lrW+H2ddCToTax5f96k4HC5L33nlyp2GBwINsKLohipczMRzNvLh8q4zqGSwvcrrfgbn5Wyn414RdsqX/Mk8uR/njXmIw6oSNCQQLg313e9vOp3080A25Y2U2J8xXFsEze/IW/nrW0ez4xvJ3fyNK8jjBvm8VjbXduB3buNvSuj4ewDIwBJtlueHMbgNd4N+hFQ+NgF/7Xi0DClrsmF4nyhhIq5je1t4Btx0uD6VK2Viu8iF94uren8Kj7IxBEisFLWJzKBc5bEMPLKTrXHZcoE0qD3W8S3+Hx3fCohvHNpPsn68vh8UKqHkDm7hE3msMv8APpXR5QqEkWCi9vLWtMup1tu3UF7WbRyRZAfE3yF/1+hptt2XcewRa+aOZsccfPzHfci/bmhXZ5xPtTDZ9QZ1Y/4CZPhdfhUja/azGySoseKlIlVXVRlXL3pLBQVAawQpqTffWvZDs5KcmLNkgyYkCUsAqMIpowZL+6uc+9u0qGI176XK4ZI0iiV11UqkKI7KeqxvY/iFJu9MohJZH0XXE4pUbVmmlA/rZGLtr93PcIvLQk79K8wux3mBYAIGN7ksS2/mfPlQ6FDJIBxdvqdfgKsnYuEAW9t2i9AK1/BjpGB27uqzC+7XSP26dUmzdlXA0YX6hh+tQpdhTL9m/VTf5b6tYQMWCW8RIFvOnHDdnIRGFeJHPEsoJJO/U60F3Ezp79FelayZ2WWtvn4L50/Z7EKbqONwfjTXgcIoyomUA28ROn94nlb+FWdtD2eYaQHKGj8jcfB7/K1Ku0vZ9PCP3QEqfg0I/wAJ/ImlqeWPUSTk9V0ctQHsDQLAcuS6YnCbPaJI0xGSRd8hjchyd99N3LXTrXJewcsgzQyQSoeKufnpb0pdxELRmzqynkwIPwNdtlbUlhkDQk5iQLDXP+Ejjfd9Ka0Pa3yOv3SqP4L2Yz7iYo16EsfQWH1FPewOzyYSPIhLEm7Md7H8gOVFF3V7WRJO+QWJwvE33WqoBuAHl1rasrKAoWUM7SzOuEmaO+YIbW366XHUC5okKw15WabEFUvhdjzv7kEh/wADAfEi1a47ASQvklUo1gbG248iNDV1Chm3diRYmMrINRcqw0ZfI/luq2pa7OKHV5m4+KqQuLAW1F7nnypo7J7Ejnid5lJUHIrAkEbmuLdTb1NEMP7PoCNZJv8AMn/RTRsvZiQRLGg8I57yTqSetUePL5d1aqrm6NMd73S+3s7gIussoB6of9tVTtHbCGd4o8xjUkBjvbLrew0AO8C99RffavoCOMKLDdSo/sswJYtle5N/fPO9vKrwutYv3/lZklXM5paXGyqKS50ZNLX36/T865wYBSbg3G+x03c7/Srk/wCGOC+7J/6jVoPZdggSbSa//sPCjOe1wzv2Wb4brKqG1I/nT9ax4VsLHKbncNRa2t+vru131aknswwmbRpR/jH5rXb/AIZ4McJP85q7pWj2cdcL2h3JVtsqGzR3N2dj0BAsBp1Onp1rhEjyWQC4HDS1zbffidBrruFWsfZ7hPD4X8AsLSPpqW577k1tP2Ewzm7d6SDcXlc689TvoDpAXfnrZFLLjKqzZ7fvEFhbMp1A3DePK2vpw1rVo0DaN4eBsc1uRG6/rarXl7D4drg59d5BAJ82AufU1H/4a4TlJ/nNWbI0nU77qNFhYZyq5/opWxUcYJRJ0zi+p9zNY7rnQj0HKoBcDERlQQpuup11HG2l7m9W0/YfD95C95AYFyr4ha1iNdNdCaGz+zLDHXPMLNmHiTQjX7lAge8Ou88h/IJv/It8VM7GuYQ0dUoBt/kPzpC7T4vNO3IafDT8j8auiXsfEBcPJy3rwv8Ahqvdu9hIVzt3sxPUx/klaz5WvsB1Wexha656AfBKGNxRVYkR2C9xGHUMQCWaSYhgDZrGTjutXXZ72w8h5vl+IU2+Ab40yjsNBJMRnkQXUWUppoB9pT5047M9kGFMVjNiDchvei32twjqgc1rml21wUaQ6wQFW/ZuK8pb7o+Z0+l6s/ZOH91fui/r/wB6IbM9leEhJKvMbld7JwvySjsXZeJb2L66bx16UPilT+oiLIjkiyoyA3YDsDc/RQuzOE7yV5iNFNl8+foPrTXUXZ+DWKNUXcOe/XXWpVI2AAaNhgJuCPQ3O5ye5WVlZWV5HWjwhhYgEdRf61zTARqbiNAeYUA/ECu9ZXl5ZWVlBO0O1XhyZLeIqDcfeaxPnXgvI3WUsJ2hk79UsuVlzbjce5u13amjuz8QXijc2uyqTbdqL6VJC8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2" name="AutoShape 4" descr="data:image/jpeg;base64,/9j/4AAQSkZJRgABAQAAAQABAAD/2wCEAAkGBhQSERQUExMWFRUVGBgaGRgYFxceGxoeFxgVGh4YGxwYHyYgGBojGhwYHzAgJCcpLSwsHB8xNTAqNSYrLCkBCQoKDgwOGg8PGi4kHyQpLS80NS8sLywsLzQxLCwsLzQsLywtLSwsKiwsLCwsLCwqLCkvLCwuLCksLCwsLCwsLP/AABEIALwBDAMBIgACEQEDEQH/xAAcAAACAgMBAQAAAAAAAAAAAAAFBgQHAAIDAQj/xABJEAACAQIDBQUFBQQIBAUFAAABAgMAEQQSIQUxQVFhBhMicYEHMpGhsUJSYsHRFCPh8BUzQ3KCkqLCF1PS8RZzk6OyJCVEY7P/xAAbAQACAwEBAQAAAAAAAAAAAAADBAECBQYAB//EADYRAAEDAwIEAwcEAgIDAQAAAAEAAgMEESESMQVBUXETImEygaGxwdHwFCOR4QbxJJJSU7IW/9oADAMBAAIRAxEAPwC8aysrK8vLKyvL1Dl2zArhGmjVzuUuoY+QJvXlFwEndu/aguClGHhjE0+ha5sqAi4vbUsdDbSw1J3X6dhPaT+2v3M0QhmIJQg3SQDeFPBgNcuumvA2qj2lxkbUxV+LqR1BjS36elR+x20DFOj3t3bxyX5BWAf4oSKHI4sF0kJz4livoza22IcNGZZ5FjQcWPE7gOJJ5DWguw/aPgsXMIYZSZCCVDRuuawubFgATa5tvsDyqo+3Paj9qxkrO2aKF2jhj+ycuhc87kXvyIFFvYtg++xssz+IwR2XkDKSLjl4Qw9TVtVzayIJy54a1Wx2o2h3GDxEoNikTkEcCFNvnaq77Ke06XJDBPZp/wBogjLNveOa4zdXU2ufxDjemb2tYwLs10vZpnjjUc7upP8ApDVWMGzS+0cFYj+uj0/8txIT8BQ3TBsjWHndTIXart9PirP7XdsjgMH3gAeWSSRYg17e+5uba5QgHyHGqxi7ZbSxT942KeCK4XMiALc7o4kALSyHggueZAol7Y8Qe8wkX3IMxHC7m3+yk3ZGKk7xQMT3NlKh2LkopIuqZQWBJt4UtejpeSW8ulX52YkeJGOKlKtKwMcc0il41yqApO4uSCxAuAWsCbXLJVSdl/ZckrJNiI2WMHN+9J76c8DIt7Qx8QmrH7RG6raWoTrCSMr2srKQ+1/ah+8MMLFVTRmGhJ4gHgBu040SOMyOsEZrS42CfKylLsNt15Q8UrFmTVWO8jcQedjbXrTLiNoxR+/Iif3mA+tQ9ha7SV4tINl3rKUu1PbQRBVw7oxa92BDBenK560tp2yxQIPfX6FUt8hRmUz3i6lrCVaNe0vdmO1QxN0cBZAL2G5hzHLyphoDmlpsVUi2CsrKysqqhZWVlZXl5ZQHtztZ8Ns/ETRG0iJdDYGzEhRodDqaPUl+2GXLsif8TQD4zxX+VWYLuAXlX/Y32k4/EbQwsMs4McklmAjjFxkc2uFuNQN1XQJj+0Zb6CO5HUsQD8Aa+cOwJttTBEf84fNXH0NfRUIP7XLy7mH458R/CiTAAiy8iNZWVlBXllZWVleXllYayvDXl5Uv7TPaDLJO2DwrlERsjsps0jcVBGqoDobWJIPDegYzCxRqUtnk+0eAPlxor2t2c+E2lN3g/tmlB4Mkjs4I9CR5g1FOz3xBzQYSZ8x95UkYH/KCB8aC/UXgZt9fVZTyXE33QcuTa5JsABc7gNwHQcq2RyNxtcEHyPCjM/ZfEoBnwOIHURy/obUNaNAcrB0YbwQCR6HKaLfqEuWkKOBTt2A7dRbNimvE0ssrjcQqhEXS7G5vmLaAcKUmww+y4PQ3U/PT51yeMg2IsakEFQx7ozcK3NpYzDbejCxtJBi4QzRRu1le9ibW0caAZhZl32tvW/Z6Xnx6iQHNh4p21GuayxjMOYL0sbH2s0DrILnuXWVemRhmA6Mlwatns7s9F2vtJlFhfD/+7aV/iVJqmkONyMjZOxu8Rwd65+aQ/arju82nKOESpGPRcx/1MaFdm55EdjFJFARYtPIBeMbrJmv4ieCLmPO1Rtt4/v8AEzTcJJHYeRY2+VqLdmMc0ZH7JhRNibXMsilhHe/uqLLHYf2jnnuGlEKVDtUt01YD2dNjyrSGcRA3abElu+m6RxE2hjPNrsdKtvDQhFVF3KABqToBYanU1T+CO0sU1jippjxGHYJEp5NOAEuLWIjDnyqweyHZ6bDK5nxDyu9vAXd0jtfRTIczHXVja9twqFpRejbJjJqnZiSzE7yST5k04doe2LrLkgIsh8RIBzHkOg6UoSvmZm0FyTYbhc30rTpInNuTzWjE0jJXkE7ISUZlJFrqSDY8Lio7zC+p14867kVwxEX2uVOgBRUOexhcy2OvRZJDcWNcMKdStTaixC7gjcRf4ipS1QNMkcjd727gonsJyuJhK7+8QehIU/ImrcquOxeBz4oNbSMFvXcPmb+lWPWVWEF9keXdZWUv9q+2+HwCgysWdr5YksXa3GxICr+IkCkDHe2PESKWhiigjBtmkzSMx+6qgoL+pApXSbXQSbK371lUlB7WcWzAI6luCyRLlbp4CCp5ammDC+3CD9nDSQyd+DYxJYg6e+Hawy8LHxA8CLE+DHHkvA3Vm0he2p//ALYR96aIfBs3+2lfE+3Wck93hIlHDNIzH1AVfrS12s9pGIx0IimSJFDh7oGBJAIA8THn9KKyJwcCpUHsDHfamCtv74H4K5PyBr6Lw/8AXyn8MY+Gc/7q+d+yuHxEGIjxCqimPMV70Em7Ky3KKRpZjvYHpTzhu3GOVy2eBi7AsDC1tFC6Wl8OgG8njRpIXPyFQvF1blZShsnt7eRYcTF3LtYK17xkm1gb2K5uG8cM1yLt16TLSN1a69rKysqFKysrxjSptftSSSsOg+/xP93kOtK1NXHTN1SH7q7GF5sEU21gsIzxyYlI2aO5QuASL8hx+FcZe1kK6KrN5AAfM/lSZiMRbViSx66n41HErubKDc7gouT+dYDuLVEp/aaAP5KabTtG6eE7XpxjceWU/mK8xW0sFiBlmjVxykjDfkaA4LsbPJq5EY/Fq3wH5mp8nZCCPWWcjoMo+A1NNxy14bqda3rj6hDcyI4QzavsswGJBOGfuX/AxZfWNjoOilarPtL2QxWBOWZLx38Mqi6b+f2Cfum3rVsNg8KPclmuOg/MCtm2tOrxRIiYyGUlZFdgkqrp4gr+GRB9rW+opumrxK/w3FpPo4H4b/NJz0LXC7ce5UnsfZbYmeOBL3lYLpwB94+QW59KtTE7QCQ7VxMZ3zuiN/5eHWEEeUjWonguwX7G2Lmwip3rjLh87ELErAZtbE6NmPkFHOl3G7Akg2YmEd487SSNIVcMAokjYNrYsdALW3nlWqG3OElHC9jSOf4AqyihzEAWHmbAetPGGwF4wsjBktcRqMsQ65B75/E9zXuA2DFFYhczfebU+nAelFYDZlJGYAgkc7G9q0oabTl2Sm6akEALpSFZmwcH3WHiS1rILjqdT8zUDtZtzuY8iH95IDb8I4t+Q/hQz/x63/JH+c/9NKm39vZpGdtWbcoO4bhry/jQoqV5fd4TbWZu7ZcwtegUIgz4h7ZrLvNuA/M+ddsSqwZTG1/FZluCN3yNa2hVNWwSCPmVJdvHv0rLkhgw1G624jn511yBwGHEVvHDbiaoUBkUup7Hey6+b9fRRYJracK6ww2PkAK2fCg9Kgf0qoWQowk7sMdNfdW/DeOtQ5zRkoULZILMmF2g4I+qZNh9usFge8WZ27wkXCxu1gBpcgWvqdL8qKP7Y8AVazyZgCVVopBcgXAuAQLnS96pXBYxRLnmTvQb5geJPHl6bqNYjZMGJUthWAcamM6X8gdx8tK5yaoGu5GCtCUNa7zX78kE2hj5MRK0srF5JDcnqfsjkBuArNotZgg92MZR5/aPq1/lWkCqHAkzqAfFlAzi3IMQAb8zTrsXtNgYSBDgp3k+8wjZzzN8xt6AVepqHxgOjjLz6WA95P8AaG2O7rEoNsbZ2KkAMOEBYDKJWXKN2+7kKTbiK7L7NMXx7kech/JTTBL7VEGn7K9xvzSAH/4muD+1nTTCD1mP5JWC+o4yXXiga0HqQT/9fRHayBm90LT2YYk75IR/ic/7KLbN9nAhId5VeTgcjkLf7oF9fxH5VL2N7QXnLE4RFVdLiVjc77WyDhqT1HoQk7VtwiQeZY/pUs//AEDnA6Wj/r9yoc+mGMpY2qvd96veAPGwUKBq27XXhY/KueEnzrfjuNQ9s4vvZ5H0vfW24Gw0F6F7P7RIshQjwGwz34jj5da6ildNgS72z0upqxA2Brm46dfVOEE4K93Jqh3E65DzH4eY4jrVg9hdttIjQSm8sJtc72TcDfiR7pP90n3qrXLRTYO1zFi4JDuzLE1hqVkIQX8iUN+SUaaG4Nvz/azGu6q4KyvBXtZqYS/2t2hkjEYOsm/+6N/xNh8aTppMovR7tY18QByQfMsaX5ITJIsai5JAHmf4Vxde909WWchj8960IgGsuttj7JfEyZV3b2Y7gPzPIU/7M2NFhl8I1tq7WufXgOlb7K2YuHiCL5s3M8Sf53Uu7a2yZTlXSMf6up6chWs90PDYg94u47fnQdUHzTOsNlM2p2kvdYTpxf8A6f1/70Akk3sx15nea1kbKLmiOxOzxntJLcJwXdm/RfrXPt/U8UlycfAJryQNUTBYZ5r5AAo3u2ii1Rdo7Xiw0yJDEcRi01DuCEhzrlvZdc7IxtGPFY6lQQSx9o9rjD4RpI0U2ssCbldybKSPuLq5twUnlSpsxP2TD/tDnPiJixRnsT4j4pj1JvbgBYDTSuuoeFQ0tnBt3bDv9B1WfLUOf2WY3ZbuQ+0cWcxH9ULkAHW3dIcijgC2Y8yajtFs8DKI5z1/dD5UMkkLEsxJJ1JJ1PU0Nk2/AGy95c3tZQzangLDU10Tac28zj7sD7/ykTIEdGzY/wD8SRlI/spFAzf3cpyk9BlPnurfBYkOt7WINmF9xHD6EHiCDxoZg8Wr6xtex4aEHkRvBovBgJ5JzIIWCyL4jYgZlIIIB+9d7+QohmbT5keAOpICv4bagaJNl7M1hm4AE/ClWWQsSx3mn5+zsjLYqNRbeOPrQl+wEvBh/p/6qhnFqD/3M/7D7q8D9EYYQcX5Hrj4IXsnwwTMN9jr5Lf6mh8Oz3YXA04XIF/K++miLsnPHHKtgwZTa1r3setB+7ljyCWJ1VA1vAeItfXQ2q5r4pB/x5GuPcH+LFEo2NMkhffJFuXL16KHFtFljyrobnXoeXW96iNIx3s3+ZvyNdxEpBsTmHMCxt5HQ1GmcKLndT92kElNEEINtGRwxUu7DhdmO/zNcMLiGjcOhsw3euhB5gi4I4g17iJczFjxrnauYlLXONtk2BhTNm4JZp1QXCsSbcQAL2B48r0U2v2caC0sJay6/iW3EcxUDs9NlxEZO4kj/MCB87VYRSoa0OBC0qaCOWIh26Qds/vDFMo1mFiB99LKR66Uz7E2MIE11dvePL8I6fWvML2eyzjKLxgs6rxVyFFhzFtfSisrBQSdALk3q8d2M0HkvUVEIXFz9xt2Sn2zhUNG32iCD5C1vrSyXA4ii20Nr58QJQAQhGVWFwQpuLjiCdSKI/8AjjEmyqIYwxA8ESj3iBxvzornTNsGMB7m1vgVi1b2STOc3ZFdlYLJCiga2BPmdT8664oFEZyDZQWOnIXo0e0eI/5pH+FP0rzET4nEQzxkuyvBMvu6XMbWuQOdNOlljF3BoHc/ZZekHa6q+SQjDFuL6k9WbU0DppjwoMIU6+EfrS9isMVNXgIOrur8RY5nhg/+I/tWB7OMMMZG6NJlaHLwuSrZrH0sR8KL7d2G+HGa4Ya5WtaxAuL8v4UH9iqn9oxPIRpf1c2+hq0dp4ESxOh4qfjwPxrHqa+SCr0E3bjHdXgia+K/NMsT3UEcQD8a3qDsNicNATv7qO/+QVOoilJ3alf39+aL9Wrl2OwubESOfsCw82NvoD8aKdq8ESFkH2dD5cD8frUfsewSOdjoA2vkBf8AOubZDp4i4u23+H3Ter9rCl9pdpWHdKdT73ly9fp50t10xMxkdnO9jf8AQeg0ri0ZdljX3nIHx/n5Vz1XO6uqcbXsOybjYI2IhsHZHfvncful3D7x5eXP4U0YoZiIl0BF3I4L90ci27oA242oRtHGSQKIcOmqgXYqctt5N93Xjqd1e9l9stLmEgGbUhhpmC2U6cLaehHWuxo2xUoEA37blJyRvkb4nL4pZ9oeLz4mOEXywR5raWzS6D1VFPpJS3JKd7HcLXJ3AcLncBXbaGN76aWU/wBpIxGumUHKh/8ATVKRtubZMzFVNowf8xH2j05CunDhDGL7pempH1UhaNhuVP7Q7dXu8kT3Le8RuA5X433Uu7PxzwyrLGQGS9rgEagqQQdDoSK5vuovs7YosGk3ncvLzrzZwWanL1Vw57arw4jyBueSZPZTji+0pC4DNLFI5Nh7wkjNxbd7xq47Gqi2BhlhJkiGRzcZlJBtobXHDQfCjbbanut5pPeX7bcWA51y3F/8dPEZv1Ak0jSMW6L0b/APhHJurCyHlWFDQGTaBBNzpc7/ANa2xEgeN/CGspOVgCCQDbz1rlIuBQPdpLz8E617XGwOUaPmPiP1rwMDuIPkRVN2vw+VMeA7JnumkkBvlYqm43ANs1uvCuhm/wALpYRqdO4e4KGlztgnjE7Ihf34kJ55Rf0I1pW297MI5heF2iYbgbsn/UD1ufKlZMVoqomvM63PO2740H23imDAq7KDp4WYDS2uh040y3/HqukYTFUuAHI5G/S9lYcrLlt7stiMIf3qHLwddUPrwPQ2NOmCwqrGqgAAAfSq/l2lKylWmlKnepkcg+YJsae9mY9XhRrj3RfUaEDUHlrWhTh4AEpBPoLfda9AQC669xGxInNzGL8wLH4rY0Tw5Ke8t1IsQePrz60Hk7QR94saXkdmAAQX3nn03m26mLCwi5DEG2pF7qoHP7x6D+FTNI1oIbk9OackkZY2sVFs0ZOhBI0uCLX4/ChmO2b33hYnJvyjS/meXQUS2jtIXLu2g4uRoPoB0rQYq40Oh5W1+G+pY6QAXGVIa5zbOG+6HJs2ONTlRRpyF/UnU0tYTbOGUQouCQvmhzSSSM3iDpcqpBC3N+PGjvaPaHdQm3vP4R6g3Pw/KkW9iDvsQfgQabELZR5r46Ej5HKxuKva1zWNGw+at1u0zj3I4k8k/n6VmH2vipnCqxbmtlAtxzG2goP2flOJUytFJFCupdzGARxynMbgcW3edHhtNhDbCw92p+07KGYAnxcbAjUE8DuFUc6nLzFA0OcN+YHc7+4ZXPOf4Y1SusEgbR2cYJXiIIyEgX4ge6fVbGh2JwgYdaeMBtKHFsIZoe9mXPlkV96qLgM+hK5iQPTnQfb8eHij7qJZXlBD94e7yuGAsoOYWFiHBAtwveh+NJDN4TgQ74W69lrMngrItJFwofs52yuAnkWYWSYIM4+zkLWJ/D4jflpVv4mYCNmvoEZrjkATVI4LGR5wJ8PI8Z0axXMt7eNSrbxy46irT2filbDRxxmRl8ADtGE8CkGxtYbgF0HHdWZxgxt/eODz6Ht6+iBFC+FxZe7eXX3pq2Pi7qqG3hAGnQbqJ0tYJWzAqCf0phQmwuLGhcIrJKmH9wG459VWZgY7C3ZQRY0u43ZEeFw8whBHfSZ2uzNcta9sxNhYAADQDdTHQztEl4G6FT8xTtcP+PIRvpPyVI/aHdJ9SNkTCJZcS4vl8CDmzfwtr1NQsU1l86P4uKGLCxxTBmIHeEKbEHixNxbU2HOuR4RD7UxsLDF9r8lpPILg0i9zyQvZUk8+IV5mYKGGl7L4gSFA3aj1+IotNs44SGabMG7qCTIAtjuvdtTc+FRw40M2tIZMNGYozGgcEC92JKscxO+9gDc6nMKk4va5l2VIzG7WEbdczot/UMK6akYwytjky4ea/fdDqi8xmRtgPZt0t98qsdtt3WGYLwCoPI2X6XpKpr7XP+6Qc3+gNK0cRbcL1v1N3SWHRO8JLIqYyPIAJKl7Lwmd7n3V1P5CmAVFwGF7tLcTqamxR5mAHGl7E4TL3NuZEY2coEYuNTr8a2xaHNEF3mbDjyBmizf6b1jSBByA3foK5tiX72EiynOWsfwo2pvpfMVp5zS06Gnl/rsFyMjsmd/s3v8A6TtJhWLGw09ONc44yjchy/SgH9O4ldzqejqPqtrVKh7ZIfDOhjI+0viHw3i/rXMVXC5ac3cOx5Jmkkp60F9M65GSOY926LybOw8J70oqm+hsTqfuqN7HoL1Lw0rMCWXID7oJ8VvxcAegJoXh8T3lpdC53fgB+yvXm28+VhXQytxF/UfnQJ6lwdpfckdU06qa32QlbtHsgwSlkvka5BG5b716dOhpdx+GzppvGo/SrLLn7v0/WoGN2JHKPdyNzWw+IGhrZpuOsczwqhp2tcJbx83VVYWIM4B3GpXdwv4VBVuB/k0U2z2caJ9+U7wRuPXoag4XZjBwzEaG+nOtOGJxA0tDmk7+n0TniBwuCtZ9ssiiONFhCgBin9ZJY3OeSwLKT9nQW506YvayRRZ2NgbWHE31AHWq/wAewMjEc/yrWRpGAuWYKLC97AdKzTG2Jzms6p2GoETTfmpO1tsPO2uijco3DqeZ61JweLdFGViNNwOnw3UGqXhsSLWJtyqzd8pujn/cOs7qbiZmk1c5vP8ALlUns6+Djkc4tGfKAUW11Y8VZeJ8zl33oeZ1HGo6RmSQKN7MFF+ZNheimITMMdyAehsUHi8sQaLW1D5Kx9mzPj7TS2XDq1ooAdCVNs0tveI4LuG+268HtjtwgmBDb7589cv60wbD2UMNAkV7lbljuuSbn04elV3NKJZiztlV3JZrE2BOpsNTYcK1+E0cUQsxtmtG35uV8wqp3VExcTcckUwbfs2DeXdJiSY05iNffYcrnT4Go+GifERoqKXeLwaanIblT5Kcy33AZamYvCy46YjDRkwxARofdVVXiS1tTv57tNKKbF7H4zDs0kcmHzlStizMLEqeA0Og50rXT07IHuke1szjqs47cgDbIs3B9blbFC6aOYOjaSwC3fqf5WuzfZ+7EGZgo+6mrH13D51YGxthxwoqCyKNwzXOu8knj86VdjYzGDEGPFKMhRirKFy3UrxHQnQ2OlRds9u0Ru7w6d897X1C3OlhYeI35ada4KZ1W+oEcgbLgOGlw8MDvbfuV1EJdVjyAjuLK0IMg0Uj0IrtS1sbDM5UsMpABYA6A/dB460yVtcOqnVMWss0i9hm97JGVgY617r2uWJhzoyn7QI+NdaytEgEWKEq5eWMYiKF3UOZVXJcZjrrpvo/tDZpkkfviioz3uXGZlUCyqOHG/medStt4CGES4tYIzOF/rCilr6KDffoLegpV2fsKTFSd4WLpfxOb6mxJVb7xew9TWAKOOmDadoLrm/QY6rTiJe0yk6QMdc+ibMAY8ThvAcuvS6spuNOQ005Uq9s8fBgsG8BkDTSyRvkQW/tEO7XItl0udbca79jJmjmyn3ZEJPIFePpqDVddqu6fEzSRl3UyZszHMW8WpFh7vIcgK1+HvjntUOHmGEGqppQ4wxHynOfzdDMfM2IIuNBuA3DmfPrW+GwQW1+HCtlxyW97L/eBX/5AV3jYHcb+Vaj5ybkCyJBw9oaBM/VY3A2H8c/etr0S2dDYFz6fmaiQYNmO4gc7G3x3Xqdj2yx2HGw9P5FUiIa0y9PmmKp+tzYGnLt+y2w/jOc7h7o/PzrGs2IA4pGf/cYW/8A5n51IiWwA5CuOykSSWZmOW7CNWtcfu9PFxAztINL1q0rNFid9yuR4xNqicBgbD89c+9SpNy331Gm2e0pAUEsL7gTp6VIkjKkq29SQfSiU0Uqxx91n7tlBJS+r/azFeIOljwFPTxskiEbrEH3DquToaiWmn8eK4LfS/pkIJBPJhzY3y315j0NHcPjnZWOYWVQb233ZRb5/Kk7aEWKxEjWWTIhtma6oAumZneyj1NFtjYzwtEGVxcHMoPitcG17HLc3GlYJhgEojLQQcZzb39Oi71viVFP48lg8C5ti49R1HOyOrjpBvW+l93A7t1dYtohtD4Tzv8ArxqNHtKaOwEjrbQDMwt6V3/ptm0mAlXqAGHVWGoPxFXl4XA8XDAOx+myBDPoPXuEPxXZlna5mJvxYa/I1riOzkccUjMS5CMeQ0B5a/OjOJWNGytOzKLZe7UFrEX8RJAB4W19Kjz4NZVZYpySwIySAqTcWsDcqT0uKB4NWWaTLYejbY72C1DWwDDWZ7hIcOxmkXMihsp1C2zDrl3keVdcJgM6k5rG5Ci18xVSxG/w6W9SK5zwSQvZgyOp6g6cqmQPIw78vmMLqSv2rXXx9b7id+lZ8mtl74WWSXboBjYRbMPWoBFMO1MMEldBqt9P7rar8iKgYpPAbcLVcZF05BU6bMPVDCan7Ok/exNykS/owN6gVvEdbc9P59aJG/S66dqGa2EK68e1o5DyVvoaqYmnqTtDGdnq0jgPJEVtxLAFTpwGYHWq1xG0tfDXQU1SIYn29o7LhYKZ7n2IwCiQxDZcmZst7lbmxOguQNCbCvIpmQ3RmU81JB+Irp2UhGKxKwuxQMGsy2vdRe2umoBqydndhcNEQSrSsOMhuP8AKAF+INcfxPikNI8tmuXHO17/AEX1WCrphEBEMDkBZLmzkx+NhKmS0X32Fi/4bqLsvW3qaFR4FsLihHLIYTuEiqGtf7QzbhwzDUfGmzt12u/Y1jSOxlLKxXkisCQeWa2UevKsbFYTa8IEcirKo0BtnQngy8V8tDa4NY0FXMG+K+INhffYbep63S7K5niGM2A9E/bAwLRQKved6d5drXa/PLppuoqKV+zBbDRRxO2bKoUnXhpcXppvWvw6aOWP9s7Y/Nt1iztIebr2srKytJAXjIDoRevFQAWAtSR2l9qUWHkaKKMzOhsxzZUB5XsSxHGwt1pcPtkxF9IYQOV3J+Nx9KqXAKniNRn2gY2LCqYoECyzg52G8JfUDlmOmnAHpVZu/DiaL9oe0keNcSNG0MtgGZWzqQNxsQCCOl6GjAlVLqQ6i12U337gQbMvqBRovDA+ieZUa26GHfck5t6c9tlzZ9QOd/oan7CMcWISXwoVDeLKL6qRYWF7m/DWhkMRzZm38BRrZuH+0R/d/WiupxN+0OYypkrfAgfPI3n5Qdzy/tN8W1O/W6TMVsVKjLpcW8Sup186Wu0OymijUrKzeK3jVTwP3QvKvZIQDnBKMPtrv9eBHQ0Uwqti8JrYMwJvuF0Jsel7fOseejdw02YRpd7v5ROFV0Fa67mWc38wgGXEb1khI3gGJx8xIfpUvZGz8qKhI0F3e2lySWb1Ysbcb1z2ZiAFKsl3U21JAA8hrcHTfyo7sHBftE6q3uKC5VRpZbaADmSBzrtIZY/A8duBbP1XAcSjqW1ZopTezsYtfob9LLh+yyYh2dEJBO/QDTTeSATzrscDiYAWXOotc5H5Dkp1+FENo9r1ZimGhaTugb28KrlvoSd246AfGpeyto99Ckg0zC9r7juI9CCKQbXyPGkNaB0Nz8dvmteH/HoXeYyO173GB+e9U/jdqyzm8srycRndmAvyzE29K64TFFEzKdVfT5aeRpk9oWwQjDERgBXNpAODG5DW/FrfqBzpY7s5FQb2N6UkJJb1uF0UY8MP1bBpT3gNtFo0YWKHcrgEdR530oazN3lzoS3pry6UvybPjjS8hLchf5CuuxrFWsLeLdyFutazLNdtYlczUaXx62E2BTDPK+5Qbc65YYtn1v1rrsps5yE2NtL9OHw1omdmPwI+NRJVQxO0PcAfVXhpJagCVgJF1323aSCB2UM5jkLXF8wjJCk8zYEXpFwGIyyAn3Tow4FW0YfA/SnaISZkzgkKMo4gDXTThrQ/F9jkZiUcoDwIuB5ajSsGvnY1wZcWtyzzK2Y6OSVmpoyDm+OQS/PiXikyNZgnhAdFN1B0FyL2I4g8dKH45AM4G61xfkdR8qIbXw7Qv3XeM1gOYGutrXOlrVtszGRCaFp1vHHcuLCzBQWUWG8lvDyNx1paMXsRzS2ksk0ncFRsJ2ZSOFcRjXeGJ/6qNApmm43UNoibvE3PhoTC23PhG7tsNC8ICnOHkZ8zZtLFt1ha5Fhra2lzm3NqSYuZ8RMSAx0GtlUbkXoBb1ueNBJprnoNw5U3FHqPonp6jSLNOfgFk2ILbz6cK5E1Nw+ynYXNlB3X412/oIkEhwfT+bU/bSQFmgXaXDYC/wBPfuFvspnws+GxDoyoHVgbe8pGtupQsQOPlTrtj2uCxXCxG/35LADqFBJPqRS7gcZE5TCmCzPGEYm1jJGpaMjKburMONmBcgHKSCQh2Zh8TAjiIKHUEZQARfqOXWsHisNN4rJahhNsfXbmtWggkqGubE4dUnybRZ5u+l/esWDMG+3YjwnoQLW5Vf2yniaKJ4Y0ETorLlVV0I3btDVBbY2aYJSmbNoCD0PPrRvZna3EJglw2GWQursxdELFUbWwsDlu5a5I0HnoPilH+shjdTm2R6C3r2t0QIyYZHNkGfqvoPAFDuWzDnqfQ8RU61Ins0kxDYaI4ksZCzHxaNkbMQGHOwB113X1p7qaF14y02uCRjY26Kz+q9rSVrAnkK3oN2l7TwYOMNMx8VwqqLs2mthy6mw3U8huNgqDw0udjIwvozkHcSefTMRXb+mpN11I5GOO3wy1C7y2YLcKdLdL3APwFeUo5oJJKSGy7z4jOb5VX+6LX9L2+Fqn7A2I2KlCDRVGaRzuRB7zE+V7DifWuewdhS4uYRRC5OpY+6g+8x5dONWzi9mYLAYCXDPMkXfRurOxGdyykZrbzv0AGlEYy6PDEZHAKqlxMKzWhVzGTlUyEFiCRZrBQB5UcQ0v7Fw4Zix+zbTzvr6UfDV0NEyzPRKf5C2GOoEcQtpGfzso21prRkDe1gOt/wCFN+y8OI4wl/dS3mbfmaVMThw4ANxY3BHA1Ki2tOu8pIOoKt8RcfKsvi9FPUEFguAFfgldTUzXCU2J9FN2tsXOe8j0kG/k3n14VF7P7X7rEsrhlRo2SQBsr6kaqVINxYbiOPSu79ogFN43D2NhYEE8BdTu8wKGQYYZbP4mJzMTxJ3mgcPgqS10L8M5g4WlxaroXujl9pw2I3Hfr2PuKfIEiYfupUYG5IZrMb7y2fVjzJ1pa2HtCLCieGaVIxDIctze6tewULcsdL6c6HJHbcT8SfrUOLDqcVZ1DArcXAOoG/5GtGSnfHpseduX58Ei3ibCcch0/Pms7XdrExCiOMHugwbM2hkIuBYfZTUm51PIUD2Uc0hY8B9dPpenj2jbIE2FgxkYAMYEcoA3C9gdOTEjyfpXLsl7PlbDLi5pwquFKqNwXMLhjvz2BFhuPOojcGODn73R6mQzQODDuEpx4STEyuI0aQoCqqov4jpc8ram/QUybF9mOOBDP3USEeIM5LCw00UEXv8AiptHaJYnUQQosKAqq2te5Fzpu3DnUfa211nIORk+9Zrg+hFgev1o9pXO1Wss4zwiMxDPKyV8CohxKia6qhObLYm1jYra4Ivamg9qMCu6OZ/PKP8AcKgd7G4ysgy8CNWU87n3uo06WqFHsEK1ywK3upvp+pPS3nVpaeGch0gyAl4qmopQY4zbOeo+SMriDJ+8SF44W90ud/l063+NF12Ee5L38ds2X8P68a7YLtLE8JE3vIL5be9bdl69PyofsTbLPjMzf2vhtwFhcD0t8zWM7hoc57rWAC3m8XLGMbquSd1APZiPFvdxoo8T3IsOtt9DNpQYZLiOJFiTiVBZrfaYm5N+Apo7SY9Yk7iLiSXt11y/zwA51WXbHauVRGu9tT+Q/P4U1Q03gRa3ZPJI8Rqv1M3hxiw5pd29tXvZNNFXRRwAFQMJIodS3u31ojjdhdzCHlazt7sY3+bE/QULw8Bdgqi5Og/U9BvNGZI1wJBwqiwGE9dnNsxwSd4UzgroRa69V5nhw3ndx69pdtxT2ZY+7IuS2gzDrbeRbebmlTY+zzPMIkZljW5Zl0vwzepta+4UOxULlmBYsFYgEk6gEi9VbBHPU62g6g3a5tY7XG3VQ2Z8UZbrsSd7DH97fwvdo4sM91J00B3HQ3Bpu2f2hSaKFC5E2RhIVAGoYBSSRYswNyR5mkn9mPT4mpWzYLMXZ1UIp8JOr5gwyqONTWUZMBa4dudjyTtJWkVAeDvvyFua7dpNnGGTWQvmGa597TgasXsh2PxuFUiKXD/vsrMHidmUgbgVkXdc79KrEvIzK8jZmXLa+vu6gHgRfnv41Y3Yv2lSmZIpyGDkKrqApzHcGA0IJ03b+fBGuoKv9M3YtHtYBJA6Ai2PwKv6qB05LcXOPTuVamwNktDGO9fPIR4mAsLnfYa2HC3AADXeS1R8Fic6g/zrUigU7Y2xjw9kdxJOVlI/bz2fNjnE0cuWRUC5H9wgFjoRqpJO+x3Cniso6G5ocLFfP+N7BY6JrNhnbhePxg/5dQPMCjHZ72ZSyMDinXDr9zMplb0vZPM3PSrnNVNt8f8A1U9xr3jfXT5WqojBTNFQid5aXbBdO0fauLZobB7PRVYf1kp1IYjr7724nQaC3AIsMEuJkLsxYk+J3JJ8rnU+VGMdsVJTf3WvqRbXz/Wp2HwyooVRYCr3A8oXU01NHTt0t3UXDbKWIEgkkgXv0r15bC5NhzNd8XLbKOd/kP4ihW2Y7pccDf8AKtWne5kLnDNlw3+SMY6uaNrtFz7z/Smx4lW0VgfWouL2tkbKBe2/WgIaty5Y8ST6k0k/iL3NsMFZbaFrXXOQjcO2lPvAr13iumK2sq2y+K/I1BGxii5pmEY4De58l4ep0rj+0qDaOMcrvZmPofCPh60IcTlIsMnr+YRP0Ud7o3hccsg0OvI76jT4r99GR9lspPmRcediagvgpQRcAHQ6WG8XB0twNdmhyxrfgwJ9TTRnlkjs5trZv2UtpGscXBO+F2oUR4yqPG9syOLqeYt1H0FSpMTh/wBl7uJDDlfOIxcr4veC8hrmtpreg5evM9aDomk6tik453gaD7K4mYtxsKwyHKRffWAp94fEV5JHbdupQseBqXawVdBK4QMHS2LZ9PVbxyWGg8vStBiW5L8T+lbs+XcL1uslxf8AnTSiMa72Q5I1dRC2876e4di5O/u5bLXEYoIhZtAP5tWbN2srWeJ9RrpvHClfthtPdELnmALkk8ABv0PzoHiEnwUwSVWiktcK2hIPEEXBHlcbwd1WdMQ6wyFgMpdbdexVjTzgAs24Ak+mppNhKtMZ5DcRjvGB3XckxqOfhAf1UV3farzQAylYYS4R3YkMw0ZhGguzkLroLXIFxrULaOKDR3AAMrtKV08KsbRKQOSAafhFAnJnc2NnPH3+CJFEYWFz9yhO0cc88jObnkN9h6Vpn7tLfbkGv4U+70Lbz0sONS4cYVDKQGR/eU8bbiCNxHMVrBDh1Nysj8lOUDyJBuR8KPJRSR+Vrbj0Vm1DSM4RHYOIGGw8kh/rJbBB0FxmPS5b4DnQe9d8TiGka59ANwHAdBWYfCFzZRmPTd6mmYBHRgl+Xu3t8B2CtFSTVZ1NFm9TgKORXpU8jR6DYH3nt0Ufmf0qJjdmtH1Xn+vKrSVszRqDMLSi4RA46TJn0H3UbY8YOJgDLdTLGCDuILre/Srb212TilaKaJFV4pI2zLobK6khhx0vVabDwtyXPDQfr/POrO7DO8ySqD4ospUniGzXQ9NNPOud4vHVVLW1UR0loIt1v+bc+qKKSKncY9x6po2BJuHRvkVP50coLsJBckbtdORNvD6WPyo1WZwxpbTNBUy5cVlCO0u3RhYs9szMcqjhexNz0ABovQjtPsX9pgKD3wcyE/eF9PIgketaK9Fo1jXskWbtri2NxKF6KiW/1An50KmxTSOXc3ZjcnQXJ8t1R1AuQxItyAP51u+UWyknzAH0JqHusCAuqa2NnsNt2CmQ7Pdo2kC+Bd58t9hxtUcmuuH2o6qUDkIb3GnHQ2O+uXeFCQD9NRz14caUa4l4tuqRuk1G/u/tcJ8NmYEk3AIHrb9KDbTllV8qjRt1hcnmP4Uez1C2vCWjOU+IajW3mPhenxJKGWBsk+JcOiqGGYt84Hy5IVDs6ExsXlyumrAWItyHNuGh3muOH2uYye6VV6kZm+J/IAdKgyRkaEWrykDGRcOXKLvPiWdszMWJ4mu2zku/lrW+H2ddCToTax5f96k4HC5L33nlyp2GBwINsKLohipczMRzNvLh8q4zqGSwvcrrfgbn5Wyn414RdsqX/Mk8uR/njXmIw6oSNCQQLg313e9vOp3080A25Y2U2J8xXFsEze/IW/nrW0ez4xvJ3fyNK8jjBvm8VjbXduB3buNvSuj4ewDIwBJtlueHMbgNd4N+hFQ+NgF/7Xi0DClrsmF4nyhhIq5je1t4Btx0uD6VK2Viu8iF94uren8Kj7IxBEisFLWJzKBc5bEMPLKTrXHZcoE0qD3W8S3+Hx3fCohvHNpPsn68vh8UKqHkDm7hE3msMv8APpXR5QqEkWCi9vLWtMup1tu3UF7WbRyRZAfE3yF/1+hptt2XcewRa+aOZsccfPzHfci/bmhXZ5xPtTDZ9QZ1Y/4CZPhdfhUja/azGySoseKlIlVXVRlXL3pLBQVAawQpqTffWvZDs5KcmLNkgyYkCUsAqMIpowZL+6uc+9u0qGI176XK4ZI0iiV11UqkKI7KeqxvY/iFJu9MohJZH0XXE4pUbVmmlA/rZGLtr93PcIvLQk79K8wux3mBYAIGN7ksS2/mfPlQ6FDJIBxdvqdfgKsnYuEAW9t2i9AK1/BjpGB27uqzC+7XSP26dUmzdlXA0YX6hh+tQpdhTL9m/VTf5b6tYQMWCW8RIFvOnHDdnIRGFeJHPEsoJJO/U60F3Ezp79FelayZ2WWtvn4L50/Z7EKbqONwfjTXgcIoyomUA28ROn94nlb+FWdtD2eYaQHKGj8jcfB7/K1Ku0vZ9PCP3QEqfg0I/wAJ/ImlqeWPUSTk9V0ctQHsDQLAcuS6YnCbPaJI0xGSRd8hjchyd99N3LXTrXJewcsgzQyQSoeKufnpb0pdxELRmzqynkwIPwNdtlbUlhkDQk5iQLDXP+Ejjfd9Ka0Pa3yOv3SqP4L2Yz7iYo16EsfQWH1FPewOzyYSPIhLEm7Md7H8gOVFF3V7WRJO+QWJwvE33WqoBuAHl1rasrKAoWUM7SzOuEmaO+YIbW366XHUC5okKw15WabEFUvhdjzv7kEh/wADAfEi1a47ASQvklUo1gbG248iNDV1Chm3diRYmMrINRcqw0ZfI/luq2pa7OKHV5m4+KqQuLAW1F7nnypo7J7Ejnid5lJUHIrAkEbmuLdTb1NEMP7PoCNZJv8AMn/RTRsvZiQRLGg8I57yTqSetUePL5d1aqrm6NMd73S+3s7gIussoB6of9tVTtHbCGd4o8xjUkBjvbLrew0AO8C99RffavoCOMKLDdSo/sswJYtle5N/fPO9vKrwutYv3/lZklXM5paXGyqKS50ZNLX36/T865wYBSbg3G+x03c7/Srk/wCGOC+7J/6jVoPZdggSbSa//sPCjOe1wzv2Wb4brKqG1I/nT9ax4VsLHKbncNRa2t+vru131aknswwmbRpR/jH5rXb/AIZ4McJP85q7pWj2cdcL2h3JVtsqGzR3N2dj0BAsBp1Onp1rhEjyWQC4HDS1zbffidBrruFWsfZ7hPD4X8AsLSPpqW577k1tP2Ewzm7d6SDcXlc689TvoDpAXfnrZFLLjKqzZ7fvEFhbMp1A3DePK2vpw1rVo0DaN4eBsc1uRG6/rarXl7D4drg59d5BAJ82AufU1H/4a4TlJ/nNWbI0nU77qNFhYZyq5/opWxUcYJRJ0zi+p9zNY7rnQj0HKoBcDERlQQpuup11HG2l7m9W0/YfD95C95AYFyr4ha1iNdNdCaGz+zLDHXPMLNmHiTQjX7lAge8Ou88h/IJv/It8VM7GuYQ0dUoBt/kPzpC7T4vNO3IafDT8j8auiXsfEBcPJy3rwv8Ahqvdu9hIVzt3sxPUx/klaz5WvsB1Wexha656AfBKGNxRVYkR2C9xGHUMQCWaSYhgDZrGTjutXXZ72w8h5vl+IU2+Ab40yjsNBJMRnkQXUWUppoB9pT5047M9kGFMVjNiDchvei32twjqgc1rml21wUaQ6wQFW/ZuK8pb7o+Z0+l6s/ZOH91fui/r/wB6IbM9leEhJKvMbld7JwvySjsXZeJb2L66bx16UPilT+oiLIjkiyoyA3YDsDc/RQuzOE7yV5iNFNl8+foPrTXUXZ+DWKNUXcOe/XXWpVI2AAaNhgJuCPQ3O5ye5WVlZWV5HWjwhhYgEdRf61zTARqbiNAeYUA/ECu9ZXl5ZWVlBO0O1XhyZLeIqDcfeaxPnXgvI3WUsJ2hk79UsuVlzbjce5u13amjuz8QXijc2uyqTbdqL6VJC8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4" name="Picture 6" descr="http://www.pianetamamma.it/network/psicologia-infanzia/files/2011/08/bambino-viv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4664"/>
            <a:ext cx="6029325" cy="4019550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1259632" y="4653136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Vivacità dei vari territori, con l’evidente tentativo di realizzare programmi e interventi che possano avere un impatto positivo nello sviluppo di salute della popolazione soprattutto giovanile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620688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Una sfida complessa in cui le attività progettuali non sono più semplicemente inquadrabili in una cornice logica lineare solo fatta di obiettivi, mezzi, interventi e risultati, ma rientrano in una realtà articolata, dinamica e flessibile ove ad aspetti epidemiologici ed educativi, si devono accompagnare processi e cambiamenti a livello comportamentale, organizzativo, sociale e ambientale.  </a:t>
            </a:r>
            <a:endParaRPr lang="it-IT" dirty="0"/>
          </a:p>
        </p:txBody>
      </p:sp>
      <p:pic>
        <p:nvPicPr>
          <p:cNvPr id="29698" name="Picture 2" descr="http://lavoro.bricabrac.it/files/images/candidati-102510_1353630777_79_annunc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04864"/>
            <a:ext cx="7848872" cy="22322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9705" name="Picture 9" descr="http://www.raucci.net/wp-content/uploads/2008/09/logo-tempi-moder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5303526"/>
            <a:ext cx="1584176" cy="1554473"/>
          </a:xfrm>
          <a:prstGeom prst="rect">
            <a:avLst/>
          </a:prstGeom>
          <a:noFill/>
        </p:spPr>
      </p:pic>
      <p:sp>
        <p:nvSpPr>
          <p:cNvPr id="13" name="CasellaDiTesto 12"/>
          <p:cNvSpPr txBox="1"/>
          <p:nvPr/>
        </p:nvSpPr>
        <p:spPr>
          <a:xfrm>
            <a:off x="7524328" y="602128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BUON LAVORO!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260350"/>
            <a:ext cx="3478213" cy="4987925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95536" y="260648"/>
            <a:ext cx="4176464" cy="769441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FF9900"/>
                </a:solidFill>
              </a:rPr>
              <a:t>L’INDAGINE</a:t>
            </a:r>
            <a:endParaRPr lang="it-IT" sz="4400" dirty="0">
              <a:solidFill>
                <a:srgbClr val="FF99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1560" y="1556792"/>
            <a:ext cx="4680520" cy="120032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dirty="0" smtClean="0"/>
              <a:t>Periodo di rilevazione da  giugno a settembre 2012 dei progetti riferiti al 2010-2012</a:t>
            </a:r>
          </a:p>
        </p:txBody>
      </p:sp>
      <p:sp>
        <p:nvSpPr>
          <p:cNvPr id="7" name="Rettangolo 6"/>
          <p:cNvSpPr/>
          <p:nvPr/>
        </p:nvSpPr>
        <p:spPr>
          <a:xfrm>
            <a:off x="179512" y="1556792"/>
            <a:ext cx="216024" cy="11521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11560" y="2996952"/>
            <a:ext cx="4680520" cy="120032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dirty="0" smtClean="0"/>
              <a:t>Raccolta effettuata attraverso scheda di rilevazione inviata  ad AAVV, AAOO, AATTSS   e INRCA</a:t>
            </a:r>
          </a:p>
        </p:txBody>
      </p:sp>
      <p:sp>
        <p:nvSpPr>
          <p:cNvPr id="9" name="Rettangolo 8"/>
          <p:cNvSpPr/>
          <p:nvPr/>
        </p:nvSpPr>
        <p:spPr>
          <a:xfrm>
            <a:off x="179512" y="3085803"/>
            <a:ext cx="216024" cy="1080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611560" y="4532927"/>
            <a:ext cx="4680520" cy="83099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dirty="0" smtClean="0"/>
              <a:t>Indirizzo e-mail dedicato: ceps@sanita.marche.it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79512" y="4581128"/>
            <a:ext cx="216024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611560" y="5829071"/>
            <a:ext cx="4680520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dirty="0" smtClean="0"/>
              <a:t>Banca dati utilizzata: EPI Info 7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179512" y="5805264"/>
            <a:ext cx="216024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immagine 4"/>
          <p:cNvGraphicFramePr>
            <a:graphicFrameLocks noGrp="1"/>
          </p:cNvGraphicFramePr>
          <p:nvPr>
            <p:ph type="pic" sz="quarter" idx="10"/>
          </p:nvPr>
        </p:nvGraphicFramePr>
        <p:xfrm>
          <a:off x="251520" y="2636912"/>
          <a:ext cx="396044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46" name="Picture 6" descr="https://encrypted-tbn1.gstatic.com/images?q=tbn:ANd9GcQ5EKw5_0iO_88lSUHa1D0YeQEI02HDbji20XftEMIVvUw6oVz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60648"/>
            <a:ext cx="3225003" cy="2016224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395536" y="476672"/>
            <a:ext cx="4752528" cy="461665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D40E59"/>
                </a:solidFill>
              </a:rPr>
              <a:t>CHI HA PRESENTATO I PROGETTI</a:t>
            </a:r>
            <a:endParaRPr lang="it-IT" sz="2400" b="1" dirty="0">
              <a:solidFill>
                <a:srgbClr val="D40E59"/>
              </a:solidFill>
            </a:endParaRPr>
          </a:p>
        </p:txBody>
      </p:sp>
      <p:graphicFrame>
        <p:nvGraphicFramePr>
          <p:cNvPr id="12" name="Grafico 11"/>
          <p:cNvGraphicFramePr/>
          <p:nvPr/>
        </p:nvGraphicFramePr>
        <p:xfrm>
          <a:off x="4283968" y="2636912"/>
          <a:ext cx="464400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CasellaDiTesto 12"/>
          <p:cNvSpPr txBox="1"/>
          <p:nvPr/>
        </p:nvSpPr>
        <p:spPr>
          <a:xfrm>
            <a:off x="971600" y="55892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D40E59"/>
                </a:solidFill>
              </a:rPr>
              <a:t>Tutti  i progetti</a:t>
            </a:r>
            <a:endParaRPr lang="it-IT" sz="1400" b="1" dirty="0">
              <a:solidFill>
                <a:srgbClr val="D40E59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364088" y="5785519"/>
            <a:ext cx="3779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D40E59"/>
                </a:solidFill>
              </a:rPr>
              <a:t>Progetti con il coinvolgimento della Scuola</a:t>
            </a:r>
            <a:endParaRPr lang="it-IT" sz="1400" b="1" dirty="0">
              <a:solidFill>
                <a:srgbClr val="D40E59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67544" y="1340768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N. 10 schede progetto sono riconducibili ad azioni progettuali presenti nel PRP 2010-12, le altre sono state presentate da:   </a:t>
            </a:r>
            <a:endParaRPr lang="it-IT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sono riconducibili ad azioni progettuali presenti nel PRP 2010-12.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sono riconducibili ad azioni progettuali presenti nel PRP 2010-12.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67544" y="274638"/>
            <a:ext cx="5112568" cy="1143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it-IT" dirty="0" smtClean="0">
                <a:solidFill>
                  <a:srgbClr val="0070C0"/>
                </a:solidFill>
              </a:rPr>
              <a:t>   Focus SCUOLA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600200"/>
            <a:ext cx="5842992" cy="4525963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it-IT" sz="2400" dirty="0"/>
              <a:t>Dei 113 progetti pervenuti, n. 68 (60,17%) prevedono un coinvolgimento della Scuola  nelle varie fasi progettuali. </a:t>
            </a:r>
          </a:p>
          <a:p>
            <a:pPr>
              <a:buBlip>
                <a:blip r:embed="rId2"/>
              </a:buBlip>
            </a:pPr>
            <a:r>
              <a:rPr lang="it-IT" sz="2400" dirty="0"/>
              <a:t>Nella quasi totalità di questi progetti (n.66) la Scuola rappresenta anche il contesto principale (n. 60) o complementare  (n. 6)  in cui  prendono vita e si articolano le varie attività. </a:t>
            </a:r>
          </a:p>
          <a:p>
            <a:pPr>
              <a:buNone/>
            </a:pPr>
            <a:endParaRPr lang="it-IT" sz="2400" dirty="0"/>
          </a:p>
        </p:txBody>
      </p:sp>
      <p:sp>
        <p:nvSpPr>
          <p:cNvPr id="6" name="Rettangolo arrotondato 5"/>
          <p:cNvSpPr/>
          <p:nvPr/>
        </p:nvSpPr>
        <p:spPr>
          <a:xfrm>
            <a:off x="1259632" y="5949280"/>
            <a:ext cx="5184576" cy="5040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OPERATORI IN RETE PER IL CONTRASTO DEL TABAGISMO  (</a:t>
            </a:r>
            <a:r>
              <a:rPr lang="it-IT" b="1" dirty="0" smtClean="0">
                <a:solidFill>
                  <a:srgbClr val="0070C0"/>
                </a:solidFill>
              </a:rPr>
              <a:t>AV2/PRP)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1259632" y="5373216"/>
            <a:ext cx="6624736" cy="432048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SPORTELLO FAMIGLIE E ASCOLTO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1259632" y="5445224"/>
            <a:ext cx="5184576" cy="4320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SPORTELLO FAMIGLIE E ASCOLTO (ATS 5)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11560" y="558924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+</a:t>
            </a:r>
            <a:endParaRPr lang="it-IT" sz="2400" b="1" dirty="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0"/>
            <a:ext cx="2695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6203032" cy="1143000"/>
          </a:xfr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it-IT" dirty="0" smtClean="0">
                <a:solidFill>
                  <a:srgbClr val="7030A0"/>
                </a:solidFill>
              </a:rPr>
              <a:t>Focus SCUOLA</a:t>
            </a:r>
            <a:endParaRPr lang="it-IT" dirty="0">
              <a:solidFill>
                <a:srgbClr val="7030A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it-IT" sz="2800" dirty="0" smtClean="0"/>
              <a:t>I destinatari finali dei progetti in cui è coinvolta la scuola sono in ordine di frequenza:</a:t>
            </a:r>
          </a:p>
          <a:p>
            <a:pPr lvl="1">
              <a:buBlip>
                <a:blip r:embed="rId3"/>
              </a:buBlip>
            </a:pPr>
            <a:r>
              <a:rPr lang="it-IT" dirty="0" smtClean="0"/>
              <a:t> </a:t>
            </a:r>
            <a:r>
              <a:rPr lang="it-IT" sz="2400" dirty="0" smtClean="0"/>
              <a:t>gli alunni delle Scuole Secondarie </a:t>
            </a:r>
          </a:p>
          <a:p>
            <a:pPr lvl="2">
              <a:buBlip>
                <a:blip r:embed="rId4"/>
              </a:buBlip>
            </a:pPr>
            <a:r>
              <a:rPr lang="it-IT" dirty="0" smtClean="0"/>
              <a:t> </a:t>
            </a:r>
            <a:r>
              <a:rPr lang="it-IT" sz="2000" dirty="0" smtClean="0"/>
              <a:t>di I grado (18 progetti)</a:t>
            </a:r>
          </a:p>
          <a:p>
            <a:pPr lvl="2">
              <a:buBlip>
                <a:blip r:embed="rId4"/>
              </a:buBlip>
            </a:pPr>
            <a:r>
              <a:rPr lang="it-IT" sz="2000" dirty="0" smtClean="0"/>
              <a:t>di II grado (18 progetti)</a:t>
            </a:r>
          </a:p>
          <a:p>
            <a:pPr lvl="1">
              <a:buBlip>
                <a:blip r:embed="rId3"/>
              </a:buBlip>
            </a:pPr>
            <a:r>
              <a:rPr lang="it-IT" sz="2400" dirty="0" smtClean="0"/>
              <a:t>gli alunni delle Scuole Primarie (13 progetti)</a:t>
            </a:r>
          </a:p>
          <a:p>
            <a:pPr lvl="1">
              <a:buBlip>
                <a:blip r:embed="rId3"/>
              </a:buBlip>
            </a:pPr>
            <a:r>
              <a:rPr lang="it-IT" sz="2400" dirty="0" smtClean="0"/>
              <a:t>gli insegnanti (2 progetti)</a:t>
            </a:r>
            <a:endParaRPr lang="it-IT" sz="2400" dirty="0" smtClean="0">
              <a:solidFill>
                <a:srgbClr val="FF0000"/>
              </a:solidFill>
            </a:endParaRPr>
          </a:p>
          <a:p>
            <a:pPr lvl="2">
              <a:buNone/>
            </a:pPr>
            <a:endParaRPr lang="it-IT" dirty="0" smtClean="0"/>
          </a:p>
        </p:txBody>
      </p:sp>
      <p:pic>
        <p:nvPicPr>
          <p:cNvPr id="1026" name="Picture 2" descr="http://www.icfiginoserenza.it/joom/images/regolamento%20alunn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916832"/>
            <a:ext cx="2381250" cy="2381250"/>
          </a:xfrm>
          <a:prstGeom prst="rect">
            <a:avLst/>
          </a:prstGeom>
          <a:noFill/>
        </p:spPr>
      </p:pic>
      <p:sp>
        <p:nvSpPr>
          <p:cNvPr id="5" name="Rettangolo arrotondato 4"/>
          <p:cNvSpPr/>
          <p:nvPr/>
        </p:nvSpPr>
        <p:spPr>
          <a:xfrm>
            <a:off x="539552" y="4941168"/>
            <a:ext cx="8208912" cy="165618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dirty="0" smtClean="0"/>
              <a:t>In n. 24 progetti gli insegnanti compaiono come destinatari intermedi, in 13 i destinatari intermedi sono rappresentati dai genitori.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9248" y="116632"/>
            <a:ext cx="7067128" cy="1143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Aree tematiche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611560" y="1484784"/>
          <a:ext cx="7715200" cy="37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ma 5"/>
          <p:cNvGraphicFramePr/>
          <p:nvPr/>
        </p:nvGraphicFramePr>
        <p:xfrm>
          <a:off x="251520" y="5445224"/>
          <a:ext cx="3059832" cy="967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059832" y="5300137"/>
            <a:ext cx="51845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disagio psichico, “diversità”, protagonismo e aggregazione giovanile, corporeità, mobilità sostenibile, dipendenza da </a:t>
            </a:r>
            <a:r>
              <a:rPr kumimoji="0" lang="it-IT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internet/social network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problematiche adolescenziali.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192688" cy="936104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Le strategie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44016" y="3356992"/>
            <a:ext cx="2843808" cy="2062103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accent5">
                    <a:lumMod val="50000"/>
                  </a:schemeClr>
                </a:solidFill>
              </a:rPr>
              <a:t>Creazione di reti sul territorio         (n. 50 progetti)</a:t>
            </a:r>
            <a:endParaRPr lang="it-IT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131840" y="4149080"/>
            <a:ext cx="2664296" cy="2062103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3200" dirty="0" err="1" smtClean="0"/>
              <a:t>Empowerment</a:t>
            </a:r>
            <a:r>
              <a:rPr lang="it-IT" sz="3200" dirty="0" smtClean="0"/>
              <a:t> personale e di comunità </a:t>
            </a:r>
          </a:p>
          <a:p>
            <a:r>
              <a:rPr lang="it-IT" sz="3200" dirty="0" smtClean="0"/>
              <a:t>(n. 40 progetti)</a:t>
            </a:r>
            <a:endParaRPr lang="it-IT" sz="3200" dirty="0"/>
          </a:p>
        </p:txBody>
      </p:sp>
      <p:pic>
        <p:nvPicPr>
          <p:cNvPr id="22530" name="Picture 2" descr="http://sna.dss.unipi.it/immagini/logo_reti_socia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2495550" cy="2114550"/>
          </a:xfrm>
          <a:prstGeom prst="rect">
            <a:avLst/>
          </a:prstGeom>
          <a:noFill/>
        </p:spPr>
      </p:pic>
      <p:pic>
        <p:nvPicPr>
          <p:cNvPr id="22532" name="Picture 4" descr="https://wcmprodlb.ucalgary.ca/womendevnew/files/womendevnew/images/SAGE_iStock_68907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268760"/>
            <a:ext cx="1769144" cy="2592288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6156176" y="3501008"/>
            <a:ext cx="2664296" cy="1569660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C00000"/>
                </a:solidFill>
              </a:rPr>
              <a:t>Educazione alle life </a:t>
            </a:r>
            <a:r>
              <a:rPr lang="it-IT" sz="3200" dirty="0" err="1" smtClean="0">
                <a:solidFill>
                  <a:srgbClr val="C00000"/>
                </a:solidFill>
              </a:rPr>
              <a:t>skills</a:t>
            </a:r>
            <a:r>
              <a:rPr lang="it-IT" sz="32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it-IT" sz="3200" dirty="0" smtClean="0">
                <a:solidFill>
                  <a:srgbClr val="C00000"/>
                </a:solidFill>
              </a:rPr>
              <a:t>(n. 36 progetti)</a:t>
            </a:r>
            <a:endParaRPr lang="it-IT" sz="3200" dirty="0">
              <a:solidFill>
                <a:srgbClr val="C00000"/>
              </a:solidFill>
            </a:endParaRPr>
          </a:p>
        </p:txBody>
      </p:sp>
      <p:pic>
        <p:nvPicPr>
          <p:cNvPr id="22534" name="Picture 6" descr="https://encrypted-tbn0.gstatic.com/images?q=tbn:ANd9GcRfgyCYqb_LkzkuyPCBcLXHULgstqOauu3mrF3qT-_kenirGvhGX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412776"/>
            <a:ext cx="2688233" cy="1792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ww.unionsystems.it/images/strateg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2693" y="3356992"/>
            <a:ext cx="5788899" cy="3501008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5976664" cy="922114"/>
          </a:xfr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Altre strategie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Strategie di comunicazione interistituzionale            (n. 32 progetti)</a:t>
            </a:r>
          </a:p>
          <a:p>
            <a:r>
              <a:rPr lang="it-IT" sz="2800" dirty="0" smtClean="0"/>
              <a:t>Strategie di </a:t>
            </a:r>
            <a:r>
              <a:rPr lang="it-IT" sz="2800" dirty="0" err="1" smtClean="0"/>
              <a:t>counselling</a:t>
            </a:r>
            <a:r>
              <a:rPr lang="it-IT" sz="2800" dirty="0" smtClean="0"/>
              <a:t> individuale e/o  di gruppo     (n. 19 progetti)</a:t>
            </a:r>
          </a:p>
          <a:p>
            <a:r>
              <a:rPr lang="it-IT" sz="2800" dirty="0" smtClean="0"/>
              <a:t>Altre strategie (es. </a:t>
            </a:r>
            <a:r>
              <a:rPr lang="it-IT" sz="2800" dirty="0" err="1" smtClean="0"/>
              <a:t>peer</a:t>
            </a:r>
            <a:r>
              <a:rPr lang="it-IT" sz="2800" dirty="0" smtClean="0"/>
              <a:t> </a:t>
            </a:r>
            <a:r>
              <a:rPr lang="it-IT" sz="2800" dirty="0" err="1" smtClean="0"/>
              <a:t>education</a:t>
            </a:r>
            <a:r>
              <a:rPr lang="it-IT" sz="2800" dirty="0" smtClean="0"/>
              <a:t>,                                               credo normativo,                                                            tecniche narrative, ecc.)                                                   (n. 7 progetti)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www.oltrefano.it/immagini/Regione-Marche-provin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284984"/>
            <a:ext cx="4633791" cy="3312368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323528" y="404664"/>
            <a:ext cx="3888432" cy="40011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D60093"/>
                </a:solidFill>
              </a:rPr>
              <a:t>Progetti ad estensione regionale</a:t>
            </a:r>
            <a:endParaRPr lang="it-IT" sz="2000" dirty="0">
              <a:solidFill>
                <a:srgbClr val="D60093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9512" y="1124744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it-IT" sz="1600" dirty="0" smtClean="0"/>
              <a:t>Progetti SIAN (quasi tutti) (PRP)</a:t>
            </a:r>
          </a:p>
          <a:p>
            <a:pPr>
              <a:buFontTx/>
              <a:buChar char="-"/>
            </a:pPr>
            <a:r>
              <a:rPr lang="it-IT" sz="1600" i="1" dirty="0" err="1" smtClean="0"/>
              <a:t>UNPLUGGED</a:t>
            </a:r>
            <a:r>
              <a:rPr lang="it-IT" sz="1600" dirty="0" err="1" smtClean="0"/>
              <a:t>*</a:t>
            </a:r>
            <a:r>
              <a:rPr lang="it-IT" sz="1600" dirty="0" smtClean="0"/>
              <a:t>(PRP)</a:t>
            </a:r>
          </a:p>
          <a:p>
            <a:pPr>
              <a:buFontTx/>
              <a:buChar char="-"/>
            </a:pPr>
            <a:r>
              <a:rPr lang="it-IT" sz="1600" i="1" dirty="0" smtClean="0"/>
              <a:t>OPERATORI IN RETE PER IL CONTRASTO DEL </a:t>
            </a:r>
            <a:r>
              <a:rPr lang="it-IT" sz="1600" i="1" dirty="0" err="1" smtClean="0"/>
              <a:t>TABAGISMO</a:t>
            </a:r>
            <a:r>
              <a:rPr lang="it-IT" sz="1600" dirty="0" err="1" smtClean="0"/>
              <a:t>*</a:t>
            </a:r>
            <a:r>
              <a:rPr lang="it-IT" sz="1600" dirty="0" smtClean="0"/>
              <a:t>(PRP)</a:t>
            </a:r>
          </a:p>
          <a:p>
            <a:pPr>
              <a:buFontTx/>
              <a:buChar char="-"/>
            </a:pPr>
            <a:r>
              <a:rPr lang="it-IT" sz="1600" dirty="0" smtClean="0"/>
              <a:t>CENTRO DIDATTICO MULTIMEDIALE </a:t>
            </a:r>
            <a:r>
              <a:rPr lang="it-IT" sz="1600" i="1" dirty="0" smtClean="0"/>
              <a:t>PERCORSI </a:t>
            </a:r>
            <a:r>
              <a:rPr lang="it-IT" sz="1600" i="1" dirty="0" err="1" smtClean="0"/>
              <a:t>DI</a:t>
            </a:r>
            <a:r>
              <a:rPr lang="it-IT" sz="1600" i="1" dirty="0" smtClean="0"/>
              <a:t> SALUTE</a:t>
            </a:r>
          </a:p>
          <a:p>
            <a:pPr>
              <a:buFontTx/>
              <a:buChar char="-"/>
            </a:pPr>
            <a:r>
              <a:rPr lang="it-IT" sz="1600" dirty="0" smtClean="0"/>
              <a:t>CAMPAGNA INFORMATIVA HIV/AIDS: </a:t>
            </a:r>
            <a:r>
              <a:rPr lang="it-IT" sz="1600" i="1" dirty="0" smtClean="0"/>
              <a:t>ANCH’IO DOVREI SAPERLO**</a:t>
            </a:r>
          </a:p>
          <a:p>
            <a:pPr>
              <a:buFontTx/>
              <a:buChar char="-"/>
            </a:pPr>
            <a:endParaRPr lang="it-IT" sz="1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932040" y="404664"/>
            <a:ext cx="3672408" cy="40011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</a:rPr>
              <a:t>IN</a:t>
            </a:r>
            <a:r>
              <a:rPr lang="it-IT" sz="2000" dirty="0" smtClean="0"/>
              <a:t>ADOLESCENZA</a:t>
            </a:r>
            <a:r>
              <a:rPr lang="it-IT" sz="2000" dirty="0" smtClean="0">
                <a:solidFill>
                  <a:srgbClr val="C00000"/>
                </a:solidFill>
              </a:rPr>
              <a:t> nelle Marche</a:t>
            </a:r>
            <a:endParaRPr lang="it-IT" sz="20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052736"/>
            <a:ext cx="293970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i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656</Words>
  <Application>Microsoft Office PowerPoint</Application>
  <PresentationFormat>Presentazione su schermo (4:3)</PresentationFormat>
  <Paragraphs>84</Paragraphs>
  <Slides>12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Diapositiva 1</vt:lpstr>
      <vt:lpstr>Diapositiva 2</vt:lpstr>
      <vt:lpstr>Diapositiva 3</vt:lpstr>
      <vt:lpstr>   Focus SCUOLA</vt:lpstr>
      <vt:lpstr>Focus SCUOLA</vt:lpstr>
      <vt:lpstr>Aree tematiche</vt:lpstr>
      <vt:lpstr>Le strategie</vt:lpstr>
      <vt:lpstr>Altre strategie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2013-03-11T11:46:15Z</dcterms:created>
  <dcterms:modified xsi:type="dcterms:W3CDTF">2013-03-17T17:56:33Z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1040</vt:i4>
  </property>
  <property fmtid="{D5CDD505-2E9C-101B-9397-08002B2CF9AE}" pid="3" name="_Version">
    <vt:lpwstr>12.0.4518</vt:lpwstr>
  </property>
</Properties>
</file>